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5"/>
  </p:notesMasterIdLst>
  <p:sldIdLst>
    <p:sldId id="256" r:id="rId2"/>
    <p:sldId id="257" r:id="rId3"/>
    <p:sldId id="258" r:id="rId4"/>
    <p:sldId id="261" r:id="rId5"/>
    <p:sldId id="270" r:id="rId6"/>
    <p:sldId id="274" r:id="rId7"/>
    <p:sldId id="273" r:id="rId8"/>
    <p:sldId id="271" r:id="rId9"/>
    <p:sldId id="279" r:id="rId10"/>
    <p:sldId id="280" r:id="rId11"/>
    <p:sldId id="267" r:id="rId12"/>
    <p:sldId id="259" r:id="rId13"/>
    <p:sldId id="276" r:id="rId14"/>
    <p:sldId id="268" r:id="rId15"/>
    <p:sldId id="262" r:id="rId16"/>
    <p:sldId id="297" r:id="rId17"/>
    <p:sldId id="277" r:id="rId18"/>
    <p:sldId id="275" r:id="rId19"/>
    <p:sldId id="260" r:id="rId20"/>
    <p:sldId id="263" r:id="rId21"/>
    <p:sldId id="264" r:id="rId22"/>
    <p:sldId id="278" r:id="rId23"/>
    <p:sldId id="294" r:id="rId24"/>
    <p:sldId id="290" r:id="rId25"/>
    <p:sldId id="291" r:id="rId26"/>
    <p:sldId id="266" r:id="rId27"/>
    <p:sldId id="269" r:id="rId28"/>
    <p:sldId id="309" r:id="rId29"/>
    <p:sldId id="265" r:id="rId30"/>
    <p:sldId id="305" r:id="rId31"/>
    <p:sldId id="272" r:id="rId32"/>
    <p:sldId id="282" r:id="rId33"/>
    <p:sldId id="288" r:id="rId34"/>
    <p:sldId id="295" r:id="rId35"/>
    <p:sldId id="289" r:id="rId36"/>
    <p:sldId id="286" r:id="rId37"/>
    <p:sldId id="287" r:id="rId38"/>
    <p:sldId id="293" r:id="rId39"/>
    <p:sldId id="284" r:id="rId40"/>
    <p:sldId id="292" r:id="rId41"/>
    <p:sldId id="281" r:id="rId42"/>
    <p:sldId id="283" r:id="rId43"/>
    <p:sldId id="296" r:id="rId44"/>
    <p:sldId id="302" r:id="rId45"/>
    <p:sldId id="298" r:id="rId46"/>
    <p:sldId id="303" r:id="rId47"/>
    <p:sldId id="300" r:id="rId48"/>
    <p:sldId id="304" r:id="rId49"/>
    <p:sldId id="301" r:id="rId50"/>
    <p:sldId id="299" r:id="rId51"/>
    <p:sldId id="307" r:id="rId52"/>
    <p:sldId id="306" r:id="rId53"/>
    <p:sldId id="308" r:id="rId5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34"/>
    <p:restoredTop sz="88732"/>
  </p:normalViewPr>
  <p:slideViewPr>
    <p:cSldViewPr snapToGrid="0">
      <p:cViewPr varScale="1">
        <p:scale>
          <a:sx n="109" d="100"/>
          <a:sy n="109" d="100"/>
        </p:scale>
        <p:origin x="68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291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B9452-74EA-9444-9977-50767B9DF196}" type="datetimeFigureOut">
              <a:rPr lang="en-CO" smtClean="0"/>
              <a:t>4/11/24</a:t>
            </a:fld>
            <a:endParaRPr lang="en-C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1382D-9DFF-DD4A-AEEC-85F34CB34883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862972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O" dirty="0"/>
              <a:t>Llevar: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El dron con el control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</a:t>
            </a:r>
            <a:r>
              <a:rPr lang="en-CO" dirty="0"/>
              <a:t>as baterías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Empaque de baterías antifuego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Maleta de dron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El tapete de aterrizaje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El celular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La batería de recargad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</a:t>
            </a:r>
            <a:r>
              <a:rPr lang="en-CO" dirty="0"/>
              <a:t>os walkie talkies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</a:t>
            </a:r>
            <a:r>
              <a:rPr lang="en-CO" dirty="0"/>
              <a:t>afas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</a:t>
            </a:r>
            <a:r>
              <a:rPr lang="en-CO" dirty="0"/>
              <a:t>orra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Paño para limpiar lentes.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Tarjetas SD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Lector tarjetas SD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USB SD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Cinta de enmascarar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Marcadores sharpie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Fotos con zoom de la casa loca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Fotos sin zoom de la casa loca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O" dirty="0"/>
              <a:t>Fotos sin zoom pixelado de la casa loca</a:t>
            </a:r>
          </a:p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382D-9DFF-DD4A-AEEC-85F34CB34883}" type="slidenum">
              <a:rPr lang="en-CO" smtClean="0"/>
              <a:t>1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211244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382D-9DFF-DD4A-AEEC-85F34CB34883}" type="slidenum">
              <a:rPr lang="en-CO" smtClean="0"/>
              <a:t>2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714866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1382D-9DFF-DD4A-AEEC-85F34CB34883}" type="slidenum">
              <a:rPr lang="en-CO" smtClean="0"/>
              <a:t>4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32663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72194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891863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77592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135025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824404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316713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242947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661395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170322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583316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995104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C1F9B-848B-D944-B753-678ECF789C07}" type="datetimeFigureOut">
              <a:rPr lang="en-CO" smtClean="0"/>
              <a:t>4/11/24</a:t>
            </a:fld>
            <a:endParaRPr lang="en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2C51F-547A-7C43-B4FE-5CA6807EFD85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155173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tiktok.com/@maphublac/video/7177055891152194822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geojson.io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433FF-D90A-4E97-F64D-A4096C0FAB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O" dirty="0"/>
              <a:t>Fotografías con drones para ortofotos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5C69B6-E059-4EF7-4E52-FA6B3A5190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O" dirty="0"/>
              <a:t>Andrés Gómez Casanova - AngocA</a:t>
            </a:r>
          </a:p>
        </p:txBody>
      </p:sp>
    </p:spTree>
    <p:extLst>
      <p:ext uri="{BB962C8B-B14F-4D97-AF65-F5344CB8AC3E}">
        <p14:creationId xmlns:p14="http://schemas.microsoft.com/office/powerpoint/2010/main" val="2471164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149C8-3871-4A3B-E4BC-DE06B2B64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Observador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F6F7F-DD09-8235-9F33-6C4AD8F51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Observa el vuelo del dron y esta pendiente ante un accidente.</a:t>
            </a:r>
          </a:p>
          <a:p>
            <a:r>
              <a:rPr lang="en-CO" dirty="0"/>
              <a:t>Entrenado como piloto de drones.</a:t>
            </a:r>
          </a:p>
          <a:p>
            <a:r>
              <a:rPr lang="en-CO" dirty="0"/>
              <a:t>Mismas recomendaciones que las del piloto.</a:t>
            </a:r>
          </a:p>
          <a:p>
            <a:r>
              <a:rPr lang="en-CO" dirty="0"/>
              <a:t>Manera de comunicarse con el piloto.</a:t>
            </a:r>
          </a:p>
          <a:p>
            <a:pPr lvl="1"/>
            <a:r>
              <a:rPr lang="en-CO" dirty="0"/>
              <a:t>Walkie-talkie, celular.</a:t>
            </a:r>
          </a:p>
        </p:txBody>
      </p:sp>
    </p:spTree>
    <p:extLst>
      <p:ext uri="{BB962C8B-B14F-4D97-AF65-F5344CB8AC3E}">
        <p14:creationId xmlns:p14="http://schemas.microsoft.com/office/powerpoint/2010/main" val="3964899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E840C-4467-7D96-60F0-21B8A9770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Zonas de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02E45-0868-CA9A-B6E0-1B445971E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O" dirty="0"/>
              <a:t>No se puede o no se debe volar un dron en cualquier zona.</a:t>
            </a:r>
          </a:p>
          <a:p>
            <a:r>
              <a:rPr lang="en-CO" dirty="0"/>
              <a:t>No se puede:</a:t>
            </a:r>
          </a:p>
          <a:p>
            <a:pPr lvl="1"/>
            <a:r>
              <a:rPr lang="en-CO" dirty="0"/>
              <a:t>Cerca de aeropuertos, ni línea de despegue/aterrizaje.</a:t>
            </a:r>
          </a:p>
          <a:p>
            <a:pPr lvl="1"/>
            <a:r>
              <a:rPr lang="en-CO" dirty="0"/>
              <a:t>Cerca de helipuertos.</a:t>
            </a:r>
          </a:p>
          <a:p>
            <a:pPr lvl="1"/>
            <a:r>
              <a:rPr lang="en-CO" dirty="0"/>
              <a:t>Cerca de bases militares.</a:t>
            </a:r>
          </a:p>
          <a:p>
            <a:pPr lvl="1"/>
            <a:r>
              <a:rPr lang="en-CO" dirty="0"/>
              <a:t>Hay un mapa de zonas prohibidas en la Aerocivil.</a:t>
            </a:r>
          </a:p>
          <a:p>
            <a:r>
              <a:rPr lang="en-CO" dirty="0"/>
              <a:t>No se debe:</a:t>
            </a:r>
          </a:p>
          <a:p>
            <a:pPr lvl="1"/>
            <a:r>
              <a:rPr lang="en-CO" dirty="0"/>
              <a:t>Encima de aglomeraciones.</a:t>
            </a:r>
          </a:p>
          <a:p>
            <a:pPr lvl="1"/>
            <a:r>
              <a:rPr lang="en-CO" dirty="0"/>
              <a:t>Cerca del presidente de Colombia.</a:t>
            </a:r>
          </a:p>
          <a:p>
            <a:pPr lvl="1"/>
            <a:r>
              <a:rPr lang="en-CO" dirty="0"/>
              <a:t>Privacidad de las personas.</a:t>
            </a:r>
          </a:p>
          <a:p>
            <a:r>
              <a:rPr lang="en-CO" dirty="0"/>
              <a:t>Se puede pedir permiso a la Aerocivil – Categoría Específica.</a:t>
            </a:r>
          </a:p>
        </p:txBody>
      </p:sp>
    </p:spTree>
    <p:extLst>
      <p:ext uri="{BB962C8B-B14F-4D97-AF65-F5344CB8AC3E}">
        <p14:creationId xmlns:p14="http://schemas.microsoft.com/office/powerpoint/2010/main" val="190730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CCE4E-BF0B-022C-6661-A53D74FB2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Planeación del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5A666-5699-EF68-B389-425C3D660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¿Cuántas baterías tengo?</a:t>
            </a:r>
          </a:p>
          <a:p>
            <a:r>
              <a:rPr lang="en-CO" dirty="0"/>
              <a:t>¿Cuánto me dura una batería?</a:t>
            </a:r>
          </a:p>
          <a:p>
            <a:r>
              <a:rPr lang="en-CO" dirty="0"/>
              <a:t>¿Qué tamaño de tarjeta SD tengo?</a:t>
            </a:r>
          </a:p>
          <a:p>
            <a:r>
              <a:rPr lang="en-CO" dirty="0"/>
              <a:t>¿Cuántas SD tengo?</a:t>
            </a:r>
          </a:p>
          <a:p>
            <a:r>
              <a:rPr lang="en-CO" dirty="0"/>
              <a:t>¿Qué calidad de fotos voy a tomar?</a:t>
            </a:r>
          </a:p>
          <a:p>
            <a:r>
              <a:rPr lang="en-CO" dirty="0"/>
              <a:t>¿Dónde voy a volar?</a:t>
            </a:r>
          </a:p>
          <a:p>
            <a:r>
              <a:rPr lang="en-CO" dirty="0"/>
              <a:t>¿Cómo es el terreno?</a:t>
            </a:r>
          </a:p>
          <a:p>
            <a:r>
              <a:rPr lang="en-CO" dirty="0"/>
              <a:t>¿Qué hay en el terreno?</a:t>
            </a:r>
          </a:p>
        </p:txBody>
      </p:sp>
    </p:spTree>
    <p:extLst>
      <p:ext uri="{BB962C8B-B14F-4D97-AF65-F5344CB8AC3E}">
        <p14:creationId xmlns:p14="http://schemas.microsoft.com/office/powerpoint/2010/main" val="2316852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0EA09-8364-41E0-FF1A-E18FC26A8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Actualizaciones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3582E-AB14-479C-FBDC-2D3D87B2D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¿La aplicación del dron está actualizada?</a:t>
            </a:r>
          </a:p>
          <a:p>
            <a:r>
              <a:rPr lang="en-CO" dirty="0"/>
              <a:t>¿El firmware está actualizado?</a:t>
            </a:r>
          </a:p>
          <a:p>
            <a:pPr lvl="1"/>
            <a:r>
              <a:rPr lang="en-CO" dirty="0"/>
              <a:t>Del dron.</a:t>
            </a:r>
          </a:p>
          <a:p>
            <a:pPr lvl="1"/>
            <a:r>
              <a:rPr lang="en-CO" dirty="0"/>
              <a:t>Del control.</a:t>
            </a:r>
          </a:p>
          <a:p>
            <a:pPr lvl="1"/>
            <a:r>
              <a:rPr lang="en-CO" dirty="0"/>
              <a:t>De las baterías.</a:t>
            </a:r>
          </a:p>
        </p:txBody>
      </p:sp>
    </p:spTree>
    <p:extLst>
      <p:ext uri="{BB962C8B-B14F-4D97-AF65-F5344CB8AC3E}">
        <p14:creationId xmlns:p14="http://schemas.microsoft.com/office/powerpoint/2010/main" val="3806624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210B8-D99B-9F82-975B-192F90266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Preparación del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A1C15-09B5-E8BD-F70D-3A7E5EC8F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O" dirty="0"/>
              <a:t>¿Están cargadas las baterías?</a:t>
            </a:r>
          </a:p>
          <a:p>
            <a:pPr lvl="1"/>
            <a:r>
              <a:rPr lang="en-CO" dirty="0"/>
              <a:t>No pensar en cargarlas en terreno.</a:t>
            </a:r>
          </a:p>
          <a:p>
            <a:r>
              <a:rPr lang="en-CO" dirty="0"/>
              <a:t>¿Está cargado el control?</a:t>
            </a:r>
          </a:p>
          <a:p>
            <a:pPr lvl="1"/>
            <a:r>
              <a:rPr lang="en-CO" dirty="0"/>
              <a:t>Se tiene el cable para el celular.</a:t>
            </a:r>
          </a:p>
          <a:p>
            <a:r>
              <a:rPr lang="en-CO" dirty="0"/>
              <a:t>¿Están vacías las tarjetas SD?</a:t>
            </a:r>
          </a:p>
          <a:p>
            <a:pPr lvl="1"/>
            <a:r>
              <a:rPr lang="en-CO" dirty="0"/>
              <a:t>Borrarlas con la batería del drone, consume energía en terreno.</a:t>
            </a:r>
          </a:p>
          <a:p>
            <a:pPr lvl="1"/>
            <a:r>
              <a:rPr lang="en-CO" dirty="0"/>
              <a:t>Formatearlas.</a:t>
            </a:r>
          </a:p>
          <a:p>
            <a:r>
              <a:rPr lang="en-CO" dirty="0"/>
              <a:t>Celular cargado y en modo “No molestar”.</a:t>
            </a:r>
          </a:p>
          <a:p>
            <a:pPr lvl="1"/>
            <a:endParaRPr lang="en-CO" dirty="0"/>
          </a:p>
          <a:p>
            <a:endParaRPr lang="en-CO" dirty="0"/>
          </a:p>
          <a:p>
            <a:endParaRPr lang="en-CO" dirty="0"/>
          </a:p>
        </p:txBody>
      </p:sp>
    </p:spTree>
    <p:extLst>
      <p:ext uri="{BB962C8B-B14F-4D97-AF65-F5344CB8AC3E}">
        <p14:creationId xmlns:p14="http://schemas.microsoft.com/office/powerpoint/2010/main" val="155699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C2CAF-0D9F-CE79-B5D0-910601994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Revisión dispositivos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1C18A-EB2F-D79E-5EF8-059EC353A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O" dirty="0"/>
              <a:t>Revisión del dron.</a:t>
            </a:r>
          </a:p>
          <a:p>
            <a:pPr lvl="1"/>
            <a:r>
              <a:rPr lang="en-CO" dirty="0"/>
              <a:t>Hélices, gimbal, brazos, cámara.</a:t>
            </a:r>
          </a:p>
          <a:p>
            <a:pPr lvl="1"/>
            <a:r>
              <a:rPr lang="en-CO" dirty="0"/>
              <a:t>Abatir brazos.</a:t>
            </a:r>
          </a:p>
          <a:p>
            <a:pPr lvl="1"/>
            <a:r>
              <a:rPr lang="en-CO" dirty="0"/>
              <a:t>Limpiar lente.</a:t>
            </a:r>
          </a:p>
          <a:p>
            <a:r>
              <a:rPr lang="en-CO" dirty="0"/>
              <a:t>Baterías en buen estado.</a:t>
            </a:r>
          </a:p>
          <a:p>
            <a:pPr lvl="1"/>
            <a:r>
              <a:rPr lang="en-CO" dirty="0"/>
              <a:t>No infladas.</a:t>
            </a:r>
          </a:p>
          <a:p>
            <a:pPr lvl="1"/>
            <a:r>
              <a:rPr lang="en-CO" dirty="0"/>
              <a:t>Cargadas.</a:t>
            </a:r>
          </a:p>
          <a:p>
            <a:r>
              <a:rPr lang="en-CO" dirty="0"/>
              <a:t>La antena del control sale bien.</a:t>
            </a:r>
          </a:p>
          <a:p>
            <a:r>
              <a:rPr lang="en-CO" dirty="0"/>
              <a:t>Los cables y conectores están bien.</a:t>
            </a:r>
          </a:p>
          <a:p>
            <a:r>
              <a:rPr lang="en-CO" dirty="0"/>
              <a:t>El gimbal se mueve libremente.</a:t>
            </a:r>
          </a:p>
        </p:txBody>
      </p:sp>
      <p:pic>
        <p:nvPicPr>
          <p:cNvPr id="1026" name="Picture 2" descr="Swollen/Bloated/Puffy/Bulging DJI Mavic 2 Flight Battery">
            <a:extLst>
              <a:ext uri="{FF2B5EF4-FFF2-40B4-BE49-F238E27FC236}">
                <a16:creationId xmlns:a16="http://schemas.microsoft.com/office/drawing/2014/main" id="{65798569-FF75-EA7F-B6A4-643988A1E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06" y="3550444"/>
            <a:ext cx="3019425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8861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C269A-B935-4AFD-E769-A7ED7494A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Alistamiento el dron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1B159-1087-E62B-551E-2C69B4A74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Desplegar brazos.</a:t>
            </a:r>
          </a:p>
          <a:p>
            <a:r>
              <a:rPr lang="en-CO" dirty="0"/>
              <a:t>Insertar SD. Cerrar habitáculo.</a:t>
            </a:r>
          </a:p>
          <a:p>
            <a:r>
              <a:rPr lang="en-CO" dirty="0"/>
              <a:t>Insertar batería, oprimiendo botones.</a:t>
            </a:r>
          </a:p>
          <a:p>
            <a:r>
              <a:rPr lang="en-CO" dirty="0"/>
              <a:t>Quitar protector gimball.</a:t>
            </a:r>
          </a:p>
          <a:p>
            <a:r>
              <a:rPr lang="en-CO" dirty="0"/>
              <a:t>Poner filtro de luz adecuado.</a:t>
            </a:r>
          </a:p>
          <a:p>
            <a:r>
              <a:rPr lang="en-CO" dirty="0"/>
              <a:t>Extender hélices.</a:t>
            </a:r>
          </a:p>
          <a:p>
            <a:pPr marL="0" indent="0">
              <a:buNone/>
            </a:pPr>
            <a:endParaRPr lang="en-CO" dirty="0"/>
          </a:p>
        </p:txBody>
      </p:sp>
    </p:spTree>
    <p:extLst>
      <p:ext uri="{BB962C8B-B14F-4D97-AF65-F5344CB8AC3E}">
        <p14:creationId xmlns:p14="http://schemas.microsoft.com/office/powerpoint/2010/main" val="886038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07FC4-D1E4-5306-7F24-FEAB7311B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Protocolo de encendido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80064-C002-7160-7F7F-B20138018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O" dirty="0"/>
              <a:t>Click y mantiene.</a:t>
            </a:r>
          </a:p>
          <a:p>
            <a:r>
              <a:rPr lang="en-CO" dirty="0"/>
              <a:t>Primero: control.</a:t>
            </a:r>
          </a:p>
          <a:p>
            <a:r>
              <a:rPr lang="en-CO" dirty="0"/>
              <a:t>Segundo: dron.</a:t>
            </a:r>
          </a:p>
          <a:p>
            <a:pPr lvl="1"/>
            <a:r>
              <a:rPr lang="en-CO" dirty="0"/>
              <a:t>El control debe mantenerse con una mano mientras se realiza esta operación.</a:t>
            </a:r>
          </a:p>
          <a:p>
            <a:pPr lvl="1"/>
            <a:r>
              <a:rPr lang="en-CO" dirty="0"/>
              <a:t>La persona que entra en la zona de despegue, pregunta:</a:t>
            </a:r>
          </a:p>
          <a:p>
            <a:pPr lvl="2"/>
            <a:r>
              <a:rPr lang="en-CO" dirty="0"/>
              <a:t>Manos</a:t>
            </a:r>
          </a:p>
          <a:p>
            <a:pPr lvl="1"/>
            <a:r>
              <a:rPr lang="en-CO" dirty="0"/>
              <a:t>La persona que tiene el control responde:</a:t>
            </a:r>
          </a:p>
          <a:p>
            <a:pPr lvl="2"/>
            <a:r>
              <a:rPr lang="en-CO" dirty="0"/>
              <a:t>Libres</a:t>
            </a:r>
          </a:p>
          <a:p>
            <a:pPr lvl="1"/>
            <a:r>
              <a:rPr lang="en-CO" dirty="0"/>
              <a:t>Con eso el dron no va a activarse y lastimar a la persona que va a intervenir el dron.</a:t>
            </a:r>
          </a:p>
        </p:txBody>
      </p:sp>
    </p:spTree>
    <p:extLst>
      <p:ext uri="{BB962C8B-B14F-4D97-AF65-F5344CB8AC3E}">
        <p14:creationId xmlns:p14="http://schemas.microsoft.com/office/powerpoint/2010/main" val="5563937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B3B83-D924-F24B-28E9-CF0345B7E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Calibración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FC773-434D-29DF-62AA-ACA656B1A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Desde la aplicación.</a:t>
            </a:r>
          </a:p>
          <a:p>
            <a:r>
              <a:rPr lang="en-CO" dirty="0"/>
              <a:t>Movimiento</a:t>
            </a:r>
          </a:p>
          <a:p>
            <a:pPr lvl="1"/>
            <a:r>
              <a:rPr lang="en-CO" dirty="0"/>
              <a:t>“Baile del dron.”</a:t>
            </a:r>
          </a:p>
          <a:p>
            <a:r>
              <a:rPr lang="en-CO" dirty="0"/>
              <a:t>Se debe hacer cuando el dron cambie de lugar.</a:t>
            </a:r>
          </a:p>
          <a:p>
            <a:pPr lvl="1"/>
            <a:r>
              <a:rPr lang="en-CO" dirty="0"/>
              <a:t>Por ejemplo, desde otra ciudad, cientos de kilómetros desde su última calibración.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BB1583-3582-CDE8-2F95-385D1E5862AD}"/>
              </a:ext>
            </a:extLst>
          </p:cNvPr>
          <p:cNvSpPr txBox="1"/>
          <p:nvPr/>
        </p:nvSpPr>
        <p:spPr>
          <a:xfrm>
            <a:off x="6744600" y="4310030"/>
            <a:ext cx="2240593" cy="71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O" sz="1350" dirty="0">
                <a:hlinkClick r:id="rId2"/>
              </a:rPr>
              <a:t>https://www.tiktok.com/@maphublac/video/7177055891152194822</a:t>
            </a:r>
            <a:r>
              <a:rPr lang="en-CO" sz="135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273CCC-D972-50C3-B962-A93A1DEC4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6162" y="1092080"/>
            <a:ext cx="1677470" cy="2268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964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0287-E787-EEB0-704A-38286E1BF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Análisis del despegue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C7103-7A66-2F1A-B1AA-DB45E8608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O" dirty="0"/>
              <a:t>¿Dónde me voy a parar con respecto a la zona voy a fotografear?</a:t>
            </a:r>
          </a:p>
          <a:p>
            <a:pPr lvl="1"/>
            <a:r>
              <a:rPr lang="en-CO" dirty="0"/>
              <a:t>¿Me puedo ubicar en el centro?</a:t>
            </a:r>
          </a:p>
          <a:p>
            <a:r>
              <a:rPr lang="en-CO" dirty="0"/>
              <a:t>¿En qué zona voy a despegar?</a:t>
            </a:r>
          </a:p>
          <a:p>
            <a:pPr lvl="1"/>
            <a:r>
              <a:rPr lang="en-CO" dirty="0"/>
              <a:t>Hay pasto alto, arena, agua.</a:t>
            </a:r>
          </a:p>
          <a:p>
            <a:pPr lvl="1"/>
            <a:r>
              <a:rPr lang="en-CO" dirty="0"/>
              <a:t>Mejor tener un tapete de despegue para no afectar las hélices.</a:t>
            </a:r>
          </a:p>
          <a:p>
            <a:r>
              <a:rPr lang="en-CO" dirty="0"/>
              <a:t>Zona plana y estable.</a:t>
            </a:r>
          </a:p>
          <a:p>
            <a:r>
              <a:rPr lang="en-CO" dirty="0"/>
              <a:t>Distanciada de personas.</a:t>
            </a:r>
          </a:p>
          <a:p>
            <a:pPr lvl="1"/>
            <a:r>
              <a:rPr lang="en-CO" dirty="0"/>
              <a:t>Algunos le ponen conos.</a:t>
            </a:r>
          </a:p>
          <a:p>
            <a:pPr lvl="1"/>
            <a:r>
              <a:rPr lang="en-CO" dirty="0"/>
              <a:t>Procurar que no haya personas ahí durante el vuelo.</a:t>
            </a:r>
          </a:p>
          <a:p>
            <a:pPr lvl="1"/>
            <a:endParaRPr lang="en-C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3ECC9E-D192-0AA2-1AC5-54FF58E01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9450" y="3858221"/>
            <a:ext cx="1800225" cy="18321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402E9A-403A-B5AD-0C95-A66BF501B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023" y="897438"/>
            <a:ext cx="2429653" cy="127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799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9AA66-A123-375D-FEA3-59A13B76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39FDA-7565-BCDF-8AD7-D5889416B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O" dirty="0"/>
              <a:t>Drones y normativa.</a:t>
            </a:r>
          </a:p>
          <a:p>
            <a:r>
              <a:rPr lang="en-CO" dirty="0"/>
              <a:t>Preparación y despegue.</a:t>
            </a:r>
          </a:p>
          <a:p>
            <a:r>
              <a:rPr lang="en-CO" dirty="0"/>
              <a:t>Vuelo.</a:t>
            </a:r>
          </a:p>
          <a:p>
            <a:r>
              <a:rPr lang="en-CO" dirty="0"/>
              <a:t>Aterrizaje y guardado.</a:t>
            </a:r>
          </a:p>
          <a:p>
            <a:r>
              <a:rPr lang="en-CO" dirty="0"/>
              <a:t>Programación de vuelo.</a:t>
            </a:r>
          </a:p>
          <a:p>
            <a:r>
              <a:rPr lang="en-CO" dirty="0"/>
              <a:t>Prueba de vuelo.</a:t>
            </a:r>
          </a:p>
          <a:p>
            <a:r>
              <a:rPr lang="en-CO" dirty="0"/>
              <a:t>Configuración dron para vuelo automático.</a:t>
            </a:r>
          </a:p>
          <a:p>
            <a:r>
              <a:rPr lang="en-CO" dirty="0"/>
              <a:t>Procesamiento de fotos.</a:t>
            </a:r>
          </a:p>
          <a:p>
            <a:r>
              <a:rPr lang="en-CO" dirty="0"/>
              <a:t>OpenDroneMap.</a:t>
            </a:r>
          </a:p>
        </p:txBody>
      </p:sp>
    </p:spTree>
    <p:extLst>
      <p:ext uri="{BB962C8B-B14F-4D97-AF65-F5344CB8AC3E}">
        <p14:creationId xmlns:p14="http://schemas.microsoft.com/office/powerpoint/2010/main" val="25427582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1EE02-5414-89EB-0D46-C377499F7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Zona de despegue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2795D-C599-5036-EBD5-B039B6AD5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Prender drone, y esperar a que se ubique antes de despegar.</a:t>
            </a:r>
          </a:p>
          <a:p>
            <a:r>
              <a:rPr lang="en-CO" dirty="0"/>
              <a:t>A cielo abierto, no debajo de un árbol.</a:t>
            </a:r>
          </a:p>
          <a:p>
            <a:r>
              <a:rPr lang="en-CO" dirty="0"/>
              <a:t>Esta será el Home del dron.</a:t>
            </a:r>
          </a:p>
          <a:p>
            <a:pPr lvl="1"/>
            <a:r>
              <a:rPr lang="en-CO" dirty="0"/>
              <a:t>Si pierde conectividad, volverá automáticamente - RTH.</a:t>
            </a:r>
          </a:p>
          <a:p>
            <a:pPr lvl="1"/>
            <a:r>
              <a:rPr lang="en-CO" dirty="0"/>
              <a:t>Libre de obstáculos – personas, cosas.</a:t>
            </a:r>
          </a:p>
        </p:txBody>
      </p:sp>
    </p:spTree>
    <p:extLst>
      <p:ext uri="{BB962C8B-B14F-4D97-AF65-F5344CB8AC3E}">
        <p14:creationId xmlns:p14="http://schemas.microsoft.com/office/powerpoint/2010/main" val="41447644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A9215-5D54-8F48-EE31-3533FDD81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Análisis del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B02EF-6F56-5D39-7A65-90DD22668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Un bosque, terreno plano o inclinado.</a:t>
            </a:r>
          </a:p>
          <a:p>
            <a:r>
              <a:rPr lang="en-CO" dirty="0"/>
              <a:t>¿Qué tan altos son los árboles?</a:t>
            </a:r>
          </a:p>
          <a:p>
            <a:r>
              <a:rPr lang="en-CO" dirty="0"/>
              <a:t>¿Qué tanto es el desnivel?</a:t>
            </a:r>
          </a:p>
          <a:p>
            <a:r>
              <a:rPr lang="en-CO" dirty="0"/>
              <a:t>Velocidad de obturación de la cámara.</a:t>
            </a:r>
          </a:p>
          <a:p>
            <a:pPr lvl="1"/>
            <a:r>
              <a:rPr lang="en-CO" dirty="0"/>
              <a:t>Fotos cada 2 segundos - 30 fotos por minuto - 900 fotos en 30 minutos (1 batería).</a:t>
            </a:r>
          </a:p>
          <a:p>
            <a:endParaRPr lang="en-CO" dirty="0"/>
          </a:p>
        </p:txBody>
      </p:sp>
    </p:spTree>
    <p:extLst>
      <p:ext uri="{BB962C8B-B14F-4D97-AF65-F5344CB8AC3E}">
        <p14:creationId xmlns:p14="http://schemas.microsoft.com/office/powerpoint/2010/main" val="1213017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C86AC-4E69-A256-0B3D-A4B2C5CCE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2B55C-2EFD-1FB6-180D-870CBB60B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Estar siempre pendiente del drone.</a:t>
            </a:r>
          </a:p>
          <a:p>
            <a:r>
              <a:rPr lang="en-CO" dirty="0"/>
              <a:t>Tener otra persona (observador) desde otro lugar que esté viendo el dron.</a:t>
            </a:r>
          </a:p>
          <a:p>
            <a:r>
              <a:rPr lang="en-CO" dirty="0"/>
              <a:t>Muy por encima de los objetos a fotografiar.</a:t>
            </a:r>
          </a:p>
          <a:p>
            <a:pPr lvl="1"/>
            <a:r>
              <a:rPr lang="en-CO" dirty="0"/>
              <a:t>No pasar cerca de los árboles.</a:t>
            </a:r>
          </a:p>
          <a:p>
            <a:pPr lvl="1"/>
            <a:r>
              <a:rPr lang="en-CO" dirty="0"/>
              <a:t>Si los árboles son de 20 metros de alto, volar mínimo a 25 metros.</a:t>
            </a:r>
          </a:p>
        </p:txBody>
      </p:sp>
    </p:spTree>
    <p:extLst>
      <p:ext uri="{BB962C8B-B14F-4D97-AF65-F5344CB8AC3E}">
        <p14:creationId xmlns:p14="http://schemas.microsoft.com/office/powerpoint/2010/main" val="4108037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C6491-C304-5E65-5A87-EE4F2A0D1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Vuelo a baja altura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773CA-6D4C-0280-26D1-4C86C2032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Evitarlo.</a:t>
            </a:r>
          </a:p>
          <a:p>
            <a:pPr lvl="1"/>
            <a:r>
              <a:rPr lang="en-CO" dirty="0"/>
              <a:t>Solo en el momento de despegar y aterrizar.</a:t>
            </a:r>
          </a:p>
          <a:p>
            <a:r>
              <a:rPr lang="en-CO" dirty="0"/>
              <a:t>Tener cuidado de personal, animales u objetos.</a:t>
            </a:r>
          </a:p>
          <a:p>
            <a:r>
              <a:rPr lang="en-CO" dirty="0"/>
              <a:t>Efecto suelo.</a:t>
            </a:r>
          </a:p>
          <a:p>
            <a:pPr lvl="1"/>
            <a:r>
              <a:rPr lang="en-CO" dirty="0"/>
              <a:t>Despegar y elevarlo.</a:t>
            </a:r>
          </a:p>
          <a:p>
            <a:pPr lvl="1"/>
            <a:r>
              <a:rPr lang="en-CO" dirty="0"/>
              <a:t>Viento en el piso que puede desestabilizarlo.</a:t>
            </a:r>
          </a:p>
          <a:p>
            <a:r>
              <a:rPr lang="en-CO" dirty="0"/>
              <a:t>Aterrizar directamente.</a:t>
            </a:r>
          </a:p>
        </p:txBody>
      </p:sp>
    </p:spTree>
    <p:extLst>
      <p:ext uri="{BB962C8B-B14F-4D97-AF65-F5344CB8AC3E}">
        <p14:creationId xmlns:p14="http://schemas.microsoft.com/office/powerpoint/2010/main" val="1372874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A0738-8146-C61C-F703-3F73C4F54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Horario de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5D906-C52F-C294-659F-A20964051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Evitar cerca del amanecer o atardecer.</a:t>
            </a:r>
          </a:p>
          <a:p>
            <a:pPr lvl="1"/>
            <a:r>
              <a:rPr lang="en-CO" dirty="0"/>
              <a:t>Poca luminocidad</a:t>
            </a:r>
          </a:p>
          <a:p>
            <a:r>
              <a:rPr lang="en-CO" dirty="0"/>
              <a:t>Volar entre 10 am y 2 pm.</a:t>
            </a:r>
          </a:p>
          <a:p>
            <a:pPr lvl="1"/>
            <a:r>
              <a:rPr lang="en-CO" dirty="0"/>
              <a:t>Menos sombra.</a:t>
            </a:r>
          </a:p>
          <a:p>
            <a:pPr lvl="1"/>
            <a:r>
              <a:rPr lang="en-CO" dirty="0"/>
              <a:t>Mayor iluminación.</a:t>
            </a:r>
          </a:p>
          <a:p>
            <a:pPr lvl="1"/>
            <a:r>
              <a:rPr lang="en-CO" dirty="0"/>
              <a:t>Mejores fotos.</a:t>
            </a:r>
          </a:p>
        </p:txBody>
      </p:sp>
    </p:spTree>
    <p:extLst>
      <p:ext uri="{BB962C8B-B14F-4D97-AF65-F5344CB8AC3E}">
        <p14:creationId xmlns:p14="http://schemas.microsoft.com/office/powerpoint/2010/main" val="9089768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95796-ECD9-4E27-7E44-1DC16108E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Condiciones meteorológicas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CEE0B-6282-01F2-2246-C80AB4358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Sin lluvia y sin viento.</a:t>
            </a:r>
          </a:p>
          <a:p>
            <a:r>
              <a:rPr lang="en-CO" dirty="0"/>
              <a:t>No muy soleado (sin nubes).</a:t>
            </a:r>
          </a:p>
          <a:p>
            <a:pPr lvl="1"/>
            <a:r>
              <a:rPr lang="en-CO" dirty="0"/>
              <a:t>Mucha sombra y reflejo.</a:t>
            </a:r>
          </a:p>
          <a:p>
            <a:r>
              <a:rPr lang="en-CO" dirty="0"/>
              <a:t>Nublado es perfecto.</a:t>
            </a:r>
          </a:p>
          <a:p>
            <a:endParaRPr lang="en-CO" dirty="0"/>
          </a:p>
          <a:p>
            <a:r>
              <a:rPr lang="en-CO" dirty="0"/>
              <a:t>Aplicación UAV forecast.</a:t>
            </a:r>
          </a:p>
        </p:txBody>
      </p:sp>
    </p:spTree>
    <p:extLst>
      <p:ext uri="{BB962C8B-B14F-4D97-AF65-F5344CB8AC3E}">
        <p14:creationId xmlns:p14="http://schemas.microsoft.com/office/powerpoint/2010/main" val="42017361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0FE8D-016D-4F30-D74F-B7F35D93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Tarjeta SD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CC506-BBC1-3091-7310-E5FF6267E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Copiar los datos a donde se haya definido.</a:t>
            </a:r>
          </a:p>
          <a:p>
            <a:r>
              <a:rPr lang="en-CO" dirty="0"/>
              <a:t>Formatear la tarjeta.</a:t>
            </a:r>
          </a:p>
          <a:p>
            <a:pPr lvl="1"/>
            <a:r>
              <a:rPr lang="en-CO" dirty="0"/>
              <a:t>Después confirmación de recepción de datos.</a:t>
            </a:r>
          </a:p>
          <a:p>
            <a:pPr lvl="1"/>
            <a:r>
              <a:rPr lang="en-CO" dirty="0"/>
              <a:t>Prevenir la “papelera de reciclaje” de la tarjeta.</a:t>
            </a:r>
          </a:p>
        </p:txBody>
      </p:sp>
    </p:spTree>
    <p:extLst>
      <p:ext uri="{BB962C8B-B14F-4D97-AF65-F5344CB8AC3E}">
        <p14:creationId xmlns:p14="http://schemas.microsoft.com/office/powerpoint/2010/main" val="23087884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AA8EB-D843-DD3B-1C93-F3AE31EE3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Almacenaje del dron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B7302-0A78-8CAD-D849-2D195094C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CO" dirty="0"/>
              <a:t>Retirar batería.</a:t>
            </a:r>
          </a:p>
          <a:p>
            <a:r>
              <a:rPr lang="en-CO" dirty="0"/>
              <a:t>Repliegue de brazos.</a:t>
            </a:r>
          </a:p>
          <a:p>
            <a:pPr lvl="1"/>
            <a:r>
              <a:rPr lang="en-CO" dirty="0"/>
              <a:t>No debe forzarse.</a:t>
            </a:r>
          </a:p>
          <a:p>
            <a:r>
              <a:rPr lang="en-CO" dirty="0"/>
              <a:t>Protector gimbal.</a:t>
            </a:r>
          </a:p>
          <a:p>
            <a:r>
              <a:rPr lang="en-CO" dirty="0"/>
              <a:t>Guardado en maleta.</a:t>
            </a:r>
          </a:p>
          <a:p>
            <a:r>
              <a:rPr lang="en-CO" dirty="0"/>
              <a:t>No poner nada encima.</a:t>
            </a:r>
          </a:p>
          <a:p>
            <a:r>
              <a:rPr lang="en-CO" dirty="0"/>
              <a:t>Lugar seco y sin humedad.</a:t>
            </a:r>
          </a:p>
          <a:p>
            <a:endParaRPr lang="en-CO" dirty="0"/>
          </a:p>
          <a:p>
            <a:r>
              <a:rPr lang="en-CO" dirty="0"/>
              <a:t>Limpiar dron (lente, hélices) si se considera necesario.</a:t>
            </a:r>
          </a:p>
        </p:txBody>
      </p:sp>
    </p:spTree>
    <p:extLst>
      <p:ext uri="{BB962C8B-B14F-4D97-AF65-F5344CB8AC3E}">
        <p14:creationId xmlns:p14="http://schemas.microsoft.com/office/powerpoint/2010/main" val="30248975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64E9-44F2-B982-4E9C-F34DD2125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Bitácora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B2104-918B-72F4-EE97-18671449C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Se recomienda llevar una bitácora de vuelos.</a:t>
            </a:r>
          </a:p>
          <a:p>
            <a:r>
              <a:rPr lang="en-CO" dirty="0"/>
              <a:t>Dónde se hizo el vuelo.</a:t>
            </a:r>
          </a:p>
          <a:p>
            <a:r>
              <a:rPr lang="en-CO" dirty="0"/>
              <a:t>Duración.</a:t>
            </a:r>
          </a:p>
          <a:p>
            <a:r>
              <a:rPr lang="en-CO" dirty="0"/>
              <a:t>Quién lo piloteó.</a:t>
            </a:r>
          </a:p>
          <a:p>
            <a:r>
              <a:rPr lang="en-CO" dirty="0"/>
              <a:t>Cuándo se hizo.</a:t>
            </a:r>
          </a:p>
          <a:p>
            <a:endParaRPr lang="en-CO" dirty="0"/>
          </a:p>
          <a:p>
            <a:r>
              <a:rPr lang="en-CO" dirty="0"/>
              <a:t>Puede ser tan solo una libreta.</a:t>
            </a:r>
          </a:p>
          <a:p>
            <a:r>
              <a:rPr lang="en-CO" dirty="0"/>
              <a:t>Puede ser solicitada por las autoridades.</a:t>
            </a:r>
          </a:p>
        </p:txBody>
      </p:sp>
    </p:spTree>
    <p:extLst>
      <p:ext uri="{BB962C8B-B14F-4D97-AF65-F5344CB8AC3E}">
        <p14:creationId xmlns:p14="http://schemas.microsoft.com/office/powerpoint/2010/main" val="10003734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26BD0-C4F6-D7F9-9D52-BC1454289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Guardado de baterías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AB630-91AE-D72C-9F7A-5F8ED591A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Si se va a guardar por un largo período, no dejar las baterías cargadas al 100%, ni completamente descargadas.</a:t>
            </a:r>
          </a:p>
          <a:p>
            <a:r>
              <a:rPr lang="en-CO" dirty="0"/>
              <a:t>Procurar guardarlas en un espacio no combustible.</a:t>
            </a:r>
          </a:p>
          <a:p>
            <a:pPr lvl="1"/>
            <a:r>
              <a:rPr lang="en-CO" dirty="0"/>
              <a:t>Combustión repentina.</a:t>
            </a:r>
          </a:p>
          <a:p>
            <a:r>
              <a:rPr lang="en-CO" dirty="0"/>
              <a:t>No expuestas al calor, sino un lugar fresco, sin humedad.</a:t>
            </a:r>
          </a:p>
        </p:txBody>
      </p:sp>
    </p:spTree>
    <p:extLst>
      <p:ext uri="{BB962C8B-B14F-4D97-AF65-F5344CB8AC3E}">
        <p14:creationId xmlns:p14="http://schemas.microsoft.com/office/powerpoint/2010/main" val="1463072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0839C-F21E-23A9-6D6E-F17BB3BB3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Drones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DF98F-4430-A6AA-A949-9F57F67B2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O" dirty="0"/>
              <a:t>Hay muchos tipos de vehículos no tripulados.</a:t>
            </a:r>
          </a:p>
          <a:p>
            <a:r>
              <a:rPr lang="en-CO" dirty="0"/>
              <a:t>Legalmente, comparten el mismo espacio de un avión o un helicóptero.</a:t>
            </a:r>
          </a:p>
          <a:p>
            <a:r>
              <a:rPr lang="en-CO" dirty="0"/>
              <a:t>Estos son productos de consumo (hobbie, principiante, pequeñas misiones).</a:t>
            </a:r>
          </a:p>
          <a:p>
            <a:pPr lvl="1"/>
            <a:r>
              <a:rPr lang="en-CO" dirty="0"/>
              <a:t>No son profesionales, ni de nivel militar.</a:t>
            </a:r>
          </a:p>
          <a:p>
            <a:pPr lvl="1"/>
            <a:r>
              <a:rPr lang="en-CO" dirty="0"/>
              <a:t>Aparatos livianos.</a:t>
            </a:r>
          </a:p>
          <a:p>
            <a:pPr lvl="1"/>
            <a:r>
              <a:rPr lang="en-CO" dirty="0"/>
              <a:t>No son juguetes.</a:t>
            </a:r>
          </a:p>
          <a:p>
            <a:r>
              <a:rPr lang="en-CO" dirty="0"/>
              <a:t>Corto alcance.</a:t>
            </a:r>
          </a:p>
          <a:p>
            <a:pPr lvl="1"/>
            <a:r>
              <a:rPr lang="en-CO" dirty="0"/>
              <a:t>120 metros de altura.</a:t>
            </a:r>
          </a:p>
          <a:p>
            <a:pPr lvl="1"/>
            <a:r>
              <a:rPr lang="en-CO" dirty="0"/>
              <a:t>Un par de kilómetros en horizontal.</a:t>
            </a:r>
          </a:p>
          <a:p>
            <a:r>
              <a:rPr lang="en-CO" dirty="0"/>
              <a:t>Se controlan con un control apoyados por un celular.</a:t>
            </a:r>
          </a:p>
        </p:txBody>
      </p:sp>
    </p:spTree>
    <p:extLst>
      <p:ext uri="{BB962C8B-B14F-4D97-AF65-F5344CB8AC3E}">
        <p14:creationId xmlns:p14="http://schemas.microsoft.com/office/powerpoint/2010/main" val="31169689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E0C2-2AD4-749D-4524-88690581A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Más aprendizaje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D81E6-A6C1-969E-11EE-959A421ED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Seguir el canal de HATU, experto en drones en Colombia.</a:t>
            </a:r>
          </a:p>
          <a:p>
            <a:r>
              <a:rPr lang="en-CO" dirty="0"/>
              <a:t>APD.</a:t>
            </a:r>
          </a:p>
        </p:txBody>
      </p:sp>
    </p:spTree>
    <p:extLst>
      <p:ext uri="{BB962C8B-B14F-4D97-AF65-F5344CB8AC3E}">
        <p14:creationId xmlns:p14="http://schemas.microsoft.com/office/powerpoint/2010/main" val="26620431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4778B-4C71-6F5E-D19D-044D7964E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Programación del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7A092-FE5F-CBCE-E06F-C5429B727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30 minutos controlando el vuelo.</a:t>
            </a:r>
          </a:p>
          <a:p>
            <a:pPr lvl="1"/>
            <a:r>
              <a:rPr lang="en-CO" dirty="0"/>
              <a:t>Moviendo los sticks.</a:t>
            </a:r>
          </a:p>
          <a:p>
            <a:pPr lvl="1"/>
            <a:r>
              <a:rPr lang="en-CO" dirty="0"/>
              <a:t>Exigente para el piloto.</a:t>
            </a:r>
          </a:p>
          <a:p>
            <a:r>
              <a:rPr lang="en-CO" dirty="0"/>
              <a:t>Poco preciso.</a:t>
            </a:r>
          </a:p>
          <a:p>
            <a:r>
              <a:rPr lang="en-CO" dirty="0"/>
              <a:t>Se programa desde el computador.</a:t>
            </a:r>
          </a:p>
          <a:p>
            <a:pPr lvl="1"/>
            <a:r>
              <a:rPr lang="en-CO" dirty="0"/>
              <a:t>Hacerlo en el escritorio y no en terreno.</a:t>
            </a:r>
          </a:p>
          <a:p>
            <a:r>
              <a:rPr lang="en-CO" dirty="0"/>
              <a:t>Se define el área o trayectoria del dron.</a:t>
            </a:r>
          </a:p>
          <a:p>
            <a:r>
              <a:rPr lang="en-CO" dirty="0"/>
              <a:t>Con alguna aplicación en el celular, el dron hará el vuelo automáticamente.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F9314E-D59B-F7B5-1A53-DF39F5004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070" y="1725216"/>
            <a:ext cx="2299830" cy="246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2059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C451B-388B-F1DC-820C-EE28A80A1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Altura del dron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17157-73E8-C2AF-755E-6FC25F856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Muy alto: pierde calidad.</a:t>
            </a:r>
          </a:p>
          <a:p>
            <a:pPr lvl="1"/>
            <a:r>
              <a:rPr lang="en-CO" dirty="0"/>
              <a:t>Pixeles por centímetro.</a:t>
            </a:r>
          </a:p>
          <a:p>
            <a:r>
              <a:rPr lang="en-CO" dirty="0"/>
              <a:t>Muy bajo: difícil identificación de puntos en terreno.</a:t>
            </a:r>
          </a:p>
          <a:p>
            <a:pPr lvl="1"/>
            <a:r>
              <a:rPr lang="en-CO" dirty="0"/>
              <a:t>Ortofoto errónea.</a:t>
            </a:r>
          </a:p>
          <a:p>
            <a:pPr lvl="1"/>
            <a:endParaRPr lang="en-CO" dirty="0"/>
          </a:p>
          <a:p>
            <a:r>
              <a:rPr lang="en-CO" dirty="0"/>
              <a:t>Todo esto depende de la misión que se vaya a realizar y de las características del dron.</a:t>
            </a:r>
          </a:p>
          <a:p>
            <a:endParaRPr lang="en-CO" dirty="0"/>
          </a:p>
        </p:txBody>
      </p:sp>
    </p:spTree>
    <p:extLst>
      <p:ext uri="{BB962C8B-B14F-4D97-AF65-F5344CB8AC3E}">
        <p14:creationId xmlns:p14="http://schemas.microsoft.com/office/powerpoint/2010/main" val="39776577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34F1D-2171-89D4-FB8A-81FC11AF1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Velocidad</a:t>
            </a:r>
            <a:r>
              <a:rPr lang="en-US" dirty="0"/>
              <a:t>, a</a:t>
            </a:r>
            <a:r>
              <a:rPr lang="en-CO" dirty="0"/>
              <a:t>ltura y cámara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B38D1-8238-F3E0-66A0-AF726EB01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10 m/s de velocidad horizontal.</a:t>
            </a:r>
          </a:p>
          <a:p>
            <a:pPr lvl="1"/>
            <a:r>
              <a:rPr lang="en-CO" dirty="0"/>
              <a:t>Menos velocidad si las condiciones de luz son bajas.</a:t>
            </a:r>
          </a:p>
          <a:p>
            <a:pPr lvl="1"/>
            <a:r>
              <a:rPr lang="en-CO" dirty="0"/>
              <a:t>Depende de la velocidad de obturación.</a:t>
            </a:r>
          </a:p>
          <a:p>
            <a:pPr lvl="2"/>
            <a:r>
              <a:rPr lang="en-CO" dirty="0"/>
              <a:t>La velocidad de escritura de la tarjeta SD.</a:t>
            </a:r>
          </a:p>
          <a:p>
            <a:endParaRPr lang="en-CO" dirty="0"/>
          </a:p>
          <a:p>
            <a:r>
              <a:rPr lang="en-CO" dirty="0"/>
              <a:t>La altura se define en el plan de vuelo.</a:t>
            </a:r>
          </a:p>
          <a:p>
            <a:endParaRPr lang="en-CO" dirty="0"/>
          </a:p>
          <a:p>
            <a:r>
              <a:rPr lang="en-CO" dirty="0"/>
              <a:t>La cámara apuntando hacia nadir.</a:t>
            </a:r>
          </a:p>
        </p:txBody>
      </p:sp>
    </p:spTree>
    <p:extLst>
      <p:ext uri="{BB962C8B-B14F-4D97-AF65-F5344CB8AC3E}">
        <p14:creationId xmlns:p14="http://schemas.microsoft.com/office/powerpoint/2010/main" val="35983819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0325-4B5E-D423-504F-ADDB47D7C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Despegue y aterrizaje manual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9CF64-FE01-7FA6-47C3-7FB52DC34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Prender el drone manualmente.</a:t>
            </a:r>
          </a:p>
          <a:p>
            <a:pPr lvl="1"/>
            <a:r>
              <a:rPr lang="en-CO" dirty="0"/>
              <a:t>Palancas hacia abajo el centro.</a:t>
            </a:r>
          </a:p>
          <a:p>
            <a:r>
              <a:rPr lang="en-CO" dirty="0"/>
              <a:t>Despegarlo manualmente.</a:t>
            </a:r>
          </a:p>
          <a:p>
            <a:r>
              <a:rPr lang="en-CO" dirty="0"/>
              <a:t>Aterrizarlo manualmente.</a:t>
            </a:r>
          </a:p>
        </p:txBody>
      </p:sp>
    </p:spTree>
    <p:extLst>
      <p:ext uri="{BB962C8B-B14F-4D97-AF65-F5344CB8AC3E}">
        <p14:creationId xmlns:p14="http://schemas.microsoft.com/office/powerpoint/2010/main" val="37491295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3086E-4675-385D-2D74-BA2F55346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Vuelo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BD40C-D98B-D048-5436-D5F1D1286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Revisar ubicación.</a:t>
            </a:r>
          </a:p>
          <a:p>
            <a:r>
              <a:rPr lang="en-CO" dirty="0"/>
              <a:t>Pantalla.</a:t>
            </a:r>
          </a:p>
          <a:p>
            <a:r>
              <a:rPr lang="en-CO" dirty="0"/>
              <a:t>Señal GPS y del control.</a:t>
            </a:r>
          </a:p>
          <a:p>
            <a:r>
              <a:rPr lang="en-CO" dirty="0"/>
              <a:t>Pájaros.</a:t>
            </a:r>
          </a:p>
          <a:p>
            <a:r>
              <a:rPr lang="en-CO" dirty="0"/>
              <a:t>Batería del dron, del control, del celular.</a:t>
            </a:r>
          </a:p>
          <a:p>
            <a:r>
              <a:rPr lang="en-CO" dirty="0"/>
              <a:t>Tener siempre línea de visión con el dron.</a:t>
            </a:r>
          </a:p>
          <a:p>
            <a:endParaRPr lang="en-CO" dirty="0"/>
          </a:p>
          <a:p>
            <a:r>
              <a:rPr lang="en-CO" dirty="0"/>
              <a:t>No dejar desatentido el vuelo.</a:t>
            </a:r>
          </a:p>
        </p:txBody>
      </p:sp>
    </p:spTree>
    <p:extLst>
      <p:ext uri="{BB962C8B-B14F-4D97-AF65-F5344CB8AC3E}">
        <p14:creationId xmlns:p14="http://schemas.microsoft.com/office/powerpoint/2010/main" val="3196041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299F-59D9-D522-8348-7213220D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Control manual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FAF65-FDE6-54FE-B0FC-D98E97054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MOCA – Altura mínima sin obstáculos (Minimum Obstacle Clearance Altitude)</a:t>
            </a:r>
          </a:p>
          <a:p>
            <a:pPr lvl="1"/>
            <a:r>
              <a:rPr lang="en-CO" dirty="0"/>
              <a:t>¿Cuál es el objeto más alto de la zona de vuelo?</a:t>
            </a:r>
          </a:p>
          <a:p>
            <a:pPr lvl="2"/>
            <a:r>
              <a:rPr lang="en-CO" dirty="0"/>
              <a:t>Árbol, antena, cable, edificio, bandera.</a:t>
            </a:r>
          </a:p>
          <a:p>
            <a:r>
              <a:rPr lang="en-CO" dirty="0"/>
              <a:t>Retomar el control cuando hay alguna situación.</a:t>
            </a:r>
          </a:p>
          <a:p>
            <a:pPr lvl="1"/>
            <a:r>
              <a:rPr lang="en-CO" dirty="0"/>
              <a:t>Mover las palancas o detener el vuelo automático.</a:t>
            </a:r>
          </a:p>
        </p:txBody>
      </p:sp>
    </p:spTree>
    <p:extLst>
      <p:ext uri="{BB962C8B-B14F-4D97-AF65-F5344CB8AC3E}">
        <p14:creationId xmlns:p14="http://schemas.microsoft.com/office/powerpoint/2010/main" val="13751494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A4508-6EA5-9264-7FC7-15D7409D0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Fotografía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13AC6-B550-DC9D-99B5-C162C1E49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ISO.</a:t>
            </a:r>
          </a:p>
          <a:p>
            <a:pPr lvl="1"/>
            <a:r>
              <a:rPr lang="en-CO" dirty="0"/>
              <a:t>Valor bajo – fotografía oscura</a:t>
            </a:r>
          </a:p>
          <a:p>
            <a:pPr lvl="1"/>
            <a:r>
              <a:rPr lang="en-CO" dirty="0"/>
              <a:t>Valor altor – fotografía muy brillante.</a:t>
            </a:r>
          </a:p>
          <a:p>
            <a:pPr lvl="1"/>
            <a:r>
              <a:rPr lang="en-CO" dirty="0"/>
              <a:t>No modificar, mejor poner lente.</a:t>
            </a:r>
          </a:p>
          <a:p>
            <a:r>
              <a:rPr lang="en-CO" dirty="0"/>
              <a:t>Velocidad horizontal del dron.</a:t>
            </a:r>
          </a:p>
          <a:p>
            <a:pPr lvl="1"/>
            <a:r>
              <a:rPr lang="en-CO" dirty="0"/>
              <a:t>Imágenes borrosas.</a:t>
            </a:r>
          </a:p>
          <a:p>
            <a:pPr lvl="1"/>
            <a:r>
              <a:rPr lang="en-CO" dirty="0"/>
              <a:t>Imágenes claras.</a:t>
            </a:r>
          </a:p>
        </p:txBody>
      </p:sp>
    </p:spTree>
    <p:extLst>
      <p:ext uri="{BB962C8B-B14F-4D97-AF65-F5344CB8AC3E}">
        <p14:creationId xmlns:p14="http://schemas.microsoft.com/office/powerpoint/2010/main" val="12474382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FD058-936C-5995-0337-FB043FF4E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Imágenes malas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E0C40-2ED2-C30C-5E87-811EC92D82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O" dirty="0"/>
              <a:t>Posicionamiento poco preciso.</a:t>
            </a:r>
          </a:p>
          <a:p>
            <a:pPr lvl="1"/>
            <a:r>
              <a:rPr lang="en-CO" dirty="0"/>
              <a:t>Esperar a que el dron se posicione.</a:t>
            </a:r>
          </a:p>
          <a:p>
            <a:pPr lvl="1"/>
            <a:r>
              <a:rPr lang="en-CO" dirty="0"/>
              <a:t>Tormenta solar.</a:t>
            </a:r>
          </a:p>
          <a:p>
            <a:r>
              <a:rPr lang="en-CO" dirty="0"/>
              <a:t>Imágen muy clara, muy oscura.</a:t>
            </a:r>
          </a:p>
          <a:p>
            <a:pPr lvl="1"/>
            <a:r>
              <a:rPr lang="en-CO" dirty="0"/>
              <a:t>Configuración de la cámara (exposición).</a:t>
            </a:r>
          </a:p>
          <a:p>
            <a:pPr lvl="1"/>
            <a:r>
              <a:rPr lang="en-CO" dirty="0"/>
              <a:t>Filtro de la cámara.</a:t>
            </a:r>
          </a:p>
          <a:p>
            <a:r>
              <a:rPr lang="en-CO" dirty="0"/>
              <a:t>Orientación de la cámara.</a:t>
            </a:r>
          </a:p>
          <a:p>
            <a:pPr lvl="1"/>
            <a:r>
              <a:rPr lang="en-CO" dirty="0"/>
              <a:t>Apuntar a nadir.</a:t>
            </a:r>
          </a:p>
          <a:p>
            <a:endParaRPr lang="en-C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041E23-FEF4-02D1-5CCF-10E1E9C389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O" dirty="0"/>
              <a:t>Imagen borrosa.</a:t>
            </a:r>
          </a:p>
          <a:p>
            <a:pPr lvl="1"/>
            <a:r>
              <a:rPr lang="en-CO" dirty="0"/>
              <a:t>Gimbal fallando.</a:t>
            </a:r>
          </a:p>
          <a:p>
            <a:pPr lvl="1"/>
            <a:r>
              <a:rPr lang="en-CO" dirty="0"/>
              <a:t>Mucho viento.</a:t>
            </a:r>
          </a:p>
          <a:p>
            <a:pPr lvl="1"/>
            <a:r>
              <a:rPr lang="en-CO" dirty="0"/>
              <a:t>Alta velocidad horizontal.</a:t>
            </a:r>
          </a:p>
          <a:p>
            <a:pPr lvl="1"/>
            <a:r>
              <a:rPr lang="en-CO" dirty="0"/>
              <a:t>Baja altura.</a:t>
            </a:r>
          </a:p>
          <a:p>
            <a:r>
              <a:rPr lang="en-CO" dirty="0"/>
              <a:t>Imagen desenfocada.</a:t>
            </a:r>
          </a:p>
          <a:p>
            <a:pPr lvl="1"/>
            <a:r>
              <a:rPr lang="en-CO" dirty="0"/>
              <a:t>Propiedades de la cámara.</a:t>
            </a:r>
          </a:p>
          <a:p>
            <a:pPr lvl="1"/>
            <a:r>
              <a:rPr lang="en-CO" dirty="0"/>
              <a:t>Limpiar lente de la cámara.</a:t>
            </a:r>
          </a:p>
          <a:p>
            <a:r>
              <a:rPr lang="en-CO" dirty="0"/>
              <a:t>Imagen corrupta.</a:t>
            </a:r>
          </a:p>
          <a:p>
            <a:pPr lvl="1"/>
            <a:r>
              <a:rPr lang="en-CO" dirty="0"/>
              <a:t>Velidad de escritura de la tarjeta SD.</a:t>
            </a:r>
          </a:p>
        </p:txBody>
      </p:sp>
    </p:spTree>
    <p:extLst>
      <p:ext uri="{BB962C8B-B14F-4D97-AF65-F5344CB8AC3E}">
        <p14:creationId xmlns:p14="http://schemas.microsoft.com/office/powerpoint/2010/main" val="25007043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23327-2794-5663-975C-BFD527F37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Ortofotos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986FE-2454-E2FC-4399-ADFCA3495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¿Qué son las ortofotos?</a:t>
            </a:r>
          </a:p>
          <a:p>
            <a:r>
              <a:rPr lang="en-CO" dirty="0"/>
              <a:t>Sin perspectiva, vista superior, ortorectificadas.</a:t>
            </a:r>
          </a:p>
        </p:txBody>
      </p:sp>
    </p:spTree>
    <p:extLst>
      <p:ext uri="{BB962C8B-B14F-4D97-AF65-F5344CB8AC3E}">
        <p14:creationId xmlns:p14="http://schemas.microsoft.com/office/powerpoint/2010/main" val="2744760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9A49D-2E77-820E-5238-77509AA1E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Drones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343EE-6E46-0BE5-AE88-C6345EBCA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Reglamentación</a:t>
            </a:r>
          </a:p>
          <a:p>
            <a:pPr lvl="1"/>
            <a:r>
              <a:rPr lang="en-CO" dirty="0"/>
              <a:t>RAC 93 apéndice 13 y RAC 100.</a:t>
            </a:r>
          </a:p>
          <a:p>
            <a:pPr lvl="2"/>
            <a:r>
              <a:rPr lang="en-CO" dirty="0"/>
              <a:t>Recomendado leerlos.</a:t>
            </a:r>
          </a:p>
          <a:p>
            <a:pPr lvl="1"/>
            <a:r>
              <a:rPr lang="en-CO" dirty="0"/>
              <a:t>Registro obligatorio de dron en la AeroCivil.</a:t>
            </a:r>
          </a:p>
          <a:p>
            <a:pPr lvl="1"/>
            <a:r>
              <a:rPr lang="en-CO" dirty="0"/>
              <a:t>Vuelos categoría B.</a:t>
            </a:r>
          </a:p>
          <a:p>
            <a:pPr lvl="2"/>
            <a:r>
              <a:rPr lang="en-CO" dirty="0"/>
              <a:t>Piloto registrado – exámen de idoneidad.</a:t>
            </a:r>
          </a:p>
          <a:p>
            <a:pPr lvl="2"/>
            <a:r>
              <a:rPr lang="en-CO" dirty="0"/>
              <a:t>Póliza de seguro.</a:t>
            </a:r>
          </a:p>
          <a:p>
            <a:r>
              <a:rPr lang="en-CO" dirty="0"/>
              <a:t>Riesgo de caída a una gran altura.</a:t>
            </a:r>
          </a:p>
          <a:p>
            <a:pPr lvl="1"/>
            <a:r>
              <a:rPr lang="en-CO" dirty="0"/>
              <a:t>Lastimar personas.</a:t>
            </a:r>
          </a:p>
          <a:p>
            <a:pPr lvl="1"/>
            <a:r>
              <a:rPr lang="en-CO" dirty="0"/>
              <a:t>Dañar bienes o cosas, provocar incendios.</a:t>
            </a:r>
          </a:p>
        </p:txBody>
      </p:sp>
    </p:spTree>
    <p:extLst>
      <p:ext uri="{BB962C8B-B14F-4D97-AF65-F5344CB8AC3E}">
        <p14:creationId xmlns:p14="http://schemas.microsoft.com/office/powerpoint/2010/main" val="22693447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F7C38-053B-453C-92A8-2E3A99B04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¿Cómo se hace?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6715B-CA08-F5EE-3E42-41D1F9BFE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El programa identifica features (características) en las fotos, y cuando las ve en otra foto concluye que son fotos contiguas.</a:t>
            </a:r>
          </a:p>
          <a:p>
            <a:r>
              <a:rPr lang="en-CO" dirty="0"/>
              <a:t>Features: Casa (separada), carro, una antena, un árbol (separado).</a:t>
            </a:r>
          </a:p>
          <a:p>
            <a:r>
              <a:rPr lang="en-CO" dirty="0"/>
              <a:t>Imágenes sobrelapadas.</a:t>
            </a:r>
          </a:p>
        </p:txBody>
      </p:sp>
    </p:spTree>
    <p:extLst>
      <p:ext uri="{BB962C8B-B14F-4D97-AF65-F5344CB8AC3E}">
        <p14:creationId xmlns:p14="http://schemas.microsoft.com/office/powerpoint/2010/main" val="9362271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7616B-89C2-F809-CDBF-18E164228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Procesamiento de imágenes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8D024-7441-B095-8477-778884F8C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Sobrelape frontal.</a:t>
            </a:r>
          </a:p>
          <a:p>
            <a:r>
              <a:rPr lang="en-CO" dirty="0"/>
              <a:t>Sobrelape horizontal.</a:t>
            </a:r>
          </a:p>
          <a:p>
            <a:r>
              <a:rPr lang="en-CO" dirty="0"/>
              <a:t>Cámara apuntando hacia nadir.</a:t>
            </a:r>
          </a:p>
        </p:txBody>
      </p:sp>
    </p:spTree>
    <p:extLst>
      <p:ext uri="{BB962C8B-B14F-4D97-AF65-F5344CB8AC3E}">
        <p14:creationId xmlns:p14="http://schemas.microsoft.com/office/powerpoint/2010/main" val="1862837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C8ED2-99F9-C5DD-210F-907E895D9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Puntos de control en terreno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28033-ADFF-650E-B93A-955E61F3A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GCP – Ground Control Points</a:t>
            </a:r>
          </a:p>
          <a:p>
            <a:r>
              <a:rPr lang="en-CO" dirty="0"/>
              <a:t>Puede ser con el celular.</a:t>
            </a:r>
          </a:p>
          <a:p>
            <a:r>
              <a:rPr lang="en-CO" dirty="0"/>
              <a:t>Tomar foto del GCP.</a:t>
            </a:r>
          </a:p>
          <a:p>
            <a:endParaRPr lang="en-CO" dirty="0"/>
          </a:p>
          <a:p>
            <a:r>
              <a:rPr lang="en-CO" dirty="0"/>
              <a:t>RTK – avanzado.</a:t>
            </a:r>
          </a:p>
          <a:p>
            <a:pPr lvl="1"/>
            <a:r>
              <a:rPr lang="en-CO" dirty="0"/>
              <a:t>Red activa NTRIP del IGAC.</a:t>
            </a:r>
          </a:p>
          <a:p>
            <a:pPr lvl="1"/>
            <a:r>
              <a:rPr lang="en-CO" dirty="0"/>
              <a:t>De libre uso.</a:t>
            </a:r>
          </a:p>
          <a:p>
            <a:pPr lvl="1"/>
            <a:r>
              <a:rPr lang="en-CO" dirty="0"/>
              <a:t>Solo necesita el rover para capturar los datos.</a:t>
            </a:r>
          </a:p>
        </p:txBody>
      </p:sp>
    </p:spTree>
    <p:extLst>
      <p:ext uri="{BB962C8B-B14F-4D97-AF65-F5344CB8AC3E}">
        <p14:creationId xmlns:p14="http://schemas.microsoft.com/office/powerpoint/2010/main" val="37222015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030DA-5401-8D7F-A75E-F09BCA5D9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Identificación de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E6A90-FEC0-41E2-59FD-16A686EDA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Difíciles de procesar:</a:t>
            </a:r>
          </a:p>
          <a:p>
            <a:pPr lvl="1"/>
            <a:r>
              <a:rPr lang="en-CO" dirty="0"/>
              <a:t>Un bosque muy homogeneo.</a:t>
            </a:r>
          </a:p>
          <a:p>
            <a:pPr lvl="1"/>
            <a:r>
              <a:rPr lang="en-CO" dirty="0"/>
              <a:t>Desierto.</a:t>
            </a:r>
          </a:p>
          <a:p>
            <a:pPr lvl="1"/>
            <a:r>
              <a:rPr lang="en-CO" dirty="0"/>
              <a:t>Lago, mar.</a:t>
            </a:r>
          </a:p>
          <a:p>
            <a:r>
              <a:rPr lang="en-CO" dirty="0"/>
              <a:t>Mucho brillo en el piso.</a:t>
            </a:r>
          </a:p>
          <a:p>
            <a:pPr lvl="1"/>
            <a:r>
              <a:rPr lang="en-CO" dirty="0"/>
              <a:t>Todo refleja.</a:t>
            </a:r>
          </a:p>
          <a:p>
            <a:pPr lvl="1"/>
            <a:r>
              <a:rPr lang="en-CO" dirty="0"/>
              <a:t>Cambiar de filtro de lente.</a:t>
            </a:r>
          </a:p>
        </p:txBody>
      </p:sp>
    </p:spTree>
    <p:extLst>
      <p:ext uri="{BB962C8B-B14F-4D97-AF65-F5344CB8AC3E}">
        <p14:creationId xmlns:p14="http://schemas.microsoft.com/office/powerpoint/2010/main" val="33722936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3AD6-218D-C937-3851-1522BDC2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Cuenta en dji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CFAB0-FC19-1C5F-3891-DF80A0C0C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Crear cuenta en dji.</a:t>
            </a:r>
          </a:p>
          <a:p>
            <a:r>
              <a:rPr lang="en-CO" dirty="0"/>
              <a:t>Llenar los datos.</a:t>
            </a:r>
          </a:p>
        </p:txBody>
      </p:sp>
    </p:spTree>
    <p:extLst>
      <p:ext uri="{BB962C8B-B14F-4D97-AF65-F5344CB8AC3E}">
        <p14:creationId xmlns:p14="http://schemas.microsoft.com/office/powerpoint/2010/main" val="26331254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923FC-E002-B312-F17E-03DE8F878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Configuración de vuelo en dji mini pro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0E78E-18C9-8A0C-EEC9-AE1ACE5F6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CO" dirty="0"/>
              <a:t>Preparación inicial.</a:t>
            </a:r>
          </a:p>
          <a:p>
            <a:pPr lvl="1"/>
            <a:r>
              <a:rPr lang="en-CO" dirty="0"/>
              <a:t>Marcar el drone y baterías.</a:t>
            </a:r>
          </a:p>
          <a:p>
            <a:pPr lvl="1"/>
            <a:r>
              <a:rPr lang="en-CO" dirty="0"/>
              <a:t>Descargar aplicación dji en el celular.</a:t>
            </a:r>
          </a:p>
          <a:p>
            <a:pPr lvl="1"/>
            <a:r>
              <a:rPr lang="en-CO" dirty="0"/>
              <a:t>Cómo grabar pantalla en el celular.</a:t>
            </a:r>
          </a:p>
          <a:p>
            <a:pPr lvl="1"/>
            <a:r>
              <a:rPr lang="en-CO" dirty="0"/>
              <a:t>Verificar actualizaciones de drone, control, baterías.</a:t>
            </a:r>
          </a:p>
          <a:p>
            <a:pPr lvl="1"/>
            <a:r>
              <a:rPr lang="en-CO" dirty="0"/>
              <a:t>SD insertada.</a:t>
            </a:r>
          </a:p>
          <a:p>
            <a:r>
              <a:rPr lang="en-CO" dirty="0"/>
              <a:t>Preparar el vuelo.</a:t>
            </a:r>
          </a:p>
          <a:p>
            <a:pPr lvl="1"/>
            <a:r>
              <a:rPr lang="en-CO" dirty="0"/>
              <a:t>Alistar el dron.</a:t>
            </a:r>
          </a:p>
          <a:p>
            <a:pPr lvl="1"/>
            <a:r>
              <a:rPr lang="en-CO" dirty="0"/>
              <a:t>Revisión equipo.</a:t>
            </a:r>
          </a:p>
          <a:p>
            <a:pPr lvl="1"/>
            <a:r>
              <a:rPr lang="en-CO" dirty="0"/>
              <a:t>Calibrar dron.</a:t>
            </a:r>
          </a:p>
          <a:p>
            <a:r>
              <a:rPr lang="en-CO" dirty="0"/>
              <a:t>Hacer un vuelo con el dron.</a:t>
            </a:r>
          </a:p>
          <a:p>
            <a:pPr lvl="1"/>
            <a:r>
              <a:rPr lang="en-CO" dirty="0"/>
              <a:t>Revisar zona de despegue.</a:t>
            </a:r>
          </a:p>
          <a:p>
            <a:r>
              <a:rPr lang="en-CO" dirty="0"/>
              <a:t>Grabar un waypoint desde el control.</a:t>
            </a:r>
          </a:p>
          <a:p>
            <a:pPr lvl="1"/>
            <a:r>
              <a:rPr lang="en-CO" dirty="0"/>
              <a:t>Esto crea un directorio en el control.</a:t>
            </a:r>
          </a:p>
          <a:p>
            <a:pPr lvl="1"/>
            <a:r>
              <a:rPr lang="en-CO" dirty="0"/>
              <a:t>Fuera de las oficinas.</a:t>
            </a:r>
          </a:p>
        </p:txBody>
      </p:sp>
    </p:spTree>
    <p:extLst>
      <p:ext uri="{BB962C8B-B14F-4D97-AF65-F5344CB8AC3E}">
        <p14:creationId xmlns:p14="http://schemas.microsoft.com/office/powerpoint/2010/main" val="36501068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59444-B7EA-8E79-DB5E-36E755A81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Definir área de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62465-5965-ADCB-CFA9-4557BB8EA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Crear un GeoJSON en la página </a:t>
            </a:r>
            <a:r>
              <a:rPr lang="en-CO" dirty="0">
                <a:hlinkClick r:id="rId2"/>
              </a:rPr>
              <a:t>geojson.io</a:t>
            </a:r>
            <a:r>
              <a:rPr lang="en-CO" dirty="0"/>
              <a:t>.</a:t>
            </a:r>
          </a:p>
          <a:p>
            <a:r>
              <a:rPr lang="en-CO" dirty="0"/>
              <a:t>Crear un área de interés.</a:t>
            </a:r>
          </a:p>
          <a:p>
            <a:endParaRPr lang="en-CO" dirty="0"/>
          </a:p>
          <a:p>
            <a:r>
              <a:rPr lang="en-CO" dirty="0"/>
              <a:t>Se envía esto al equipo de Ivan para que nos retorne el plan de vuelo.</a:t>
            </a:r>
          </a:p>
          <a:p>
            <a:pPr lvl="1"/>
            <a:r>
              <a:rPr lang="en-CO" dirty="0"/>
              <a:t>Él coordina un proyecto del Banco Mundial (World Bank) sobre drones, como un bien público digital (Digital public good).</a:t>
            </a:r>
          </a:p>
          <a:p>
            <a:r>
              <a:rPr lang="en-CO" dirty="0"/>
              <a:t>Nos devuelve un archivo que subiremos al control.</a:t>
            </a:r>
          </a:p>
        </p:txBody>
      </p:sp>
    </p:spTree>
    <p:extLst>
      <p:ext uri="{BB962C8B-B14F-4D97-AF65-F5344CB8AC3E}">
        <p14:creationId xmlns:p14="http://schemas.microsoft.com/office/powerpoint/2010/main" val="30623973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F9DD9-BA54-A3E4-B6C6-D6F32EE04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Cargar plan de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FADD2-ABFC-5407-F7A3-A0220DD60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Conectar el dron al computador.</a:t>
            </a:r>
          </a:p>
          <a:p>
            <a:r>
              <a:rPr lang="en-CO" dirty="0"/>
              <a:t>Subir el plan de vuelo.</a:t>
            </a:r>
          </a:p>
          <a:p>
            <a:r>
              <a:rPr lang="en-CO" dirty="0"/>
              <a:t>Revisar el control para ver el plan.</a:t>
            </a:r>
          </a:p>
        </p:txBody>
      </p:sp>
    </p:spTree>
    <p:extLst>
      <p:ext uri="{BB962C8B-B14F-4D97-AF65-F5344CB8AC3E}">
        <p14:creationId xmlns:p14="http://schemas.microsoft.com/office/powerpoint/2010/main" val="11054418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7A4FD-7DE2-EA44-8691-9560F7A7E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Prueba de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3D8EC-1044-5415-3386-335BD3DA7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Equipos de dos personas.</a:t>
            </a:r>
          </a:p>
          <a:p>
            <a:pPr lvl="1"/>
            <a:r>
              <a:rPr lang="en-CO" dirty="0"/>
              <a:t>Un piloto.</a:t>
            </a:r>
          </a:p>
          <a:p>
            <a:pPr lvl="1"/>
            <a:r>
              <a:rPr lang="en-CO" dirty="0"/>
              <a:t>Un observador.</a:t>
            </a:r>
          </a:p>
          <a:p>
            <a:r>
              <a:rPr lang="en-CO" dirty="0"/>
              <a:t>Observador alista dron.</a:t>
            </a:r>
          </a:p>
          <a:p>
            <a:r>
              <a:rPr lang="en-CO" dirty="0"/>
              <a:t>Mantiene una línea de vista.</a:t>
            </a:r>
          </a:p>
          <a:p>
            <a:pPr lvl="1"/>
            <a:r>
              <a:rPr lang="en-CO" dirty="0"/>
              <a:t>Ojos en el cielo, no en el control.</a:t>
            </a:r>
          </a:p>
        </p:txBody>
      </p:sp>
    </p:spTree>
    <p:extLst>
      <p:ext uri="{BB962C8B-B14F-4D97-AF65-F5344CB8AC3E}">
        <p14:creationId xmlns:p14="http://schemas.microsoft.com/office/powerpoint/2010/main" val="1142254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FB6E4-1E35-4A6A-30EE-0752FF706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Pruebas de vuelo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0415B-C09F-3DE5-BCC4-A6C3792A2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Vuelo frontal.</a:t>
            </a:r>
          </a:p>
          <a:p>
            <a:pPr lvl="1"/>
            <a:r>
              <a:rPr lang="en-CO" dirty="0"/>
              <a:t>Revisar luces.</a:t>
            </a:r>
          </a:p>
          <a:p>
            <a:r>
              <a:rPr lang="en-CO" dirty="0"/>
              <a:t>Vuelo invertido.</a:t>
            </a:r>
          </a:p>
          <a:p>
            <a:pPr lvl="1"/>
            <a:r>
              <a:rPr lang="en-CO" dirty="0"/>
              <a:t>La izquierda es la derecha.</a:t>
            </a:r>
          </a:p>
          <a:p>
            <a:r>
              <a:rPr lang="en-CO" dirty="0"/>
              <a:t>Vuelo manual</a:t>
            </a:r>
          </a:p>
          <a:p>
            <a:pPr lvl="1"/>
            <a:r>
              <a:rPr lang="en-CO" dirty="0"/>
              <a:t>Sin celular, solo palancas.</a:t>
            </a:r>
          </a:p>
        </p:txBody>
      </p:sp>
    </p:spTree>
    <p:extLst>
      <p:ext uri="{BB962C8B-B14F-4D97-AF65-F5344CB8AC3E}">
        <p14:creationId xmlns:p14="http://schemas.microsoft.com/office/powerpoint/2010/main" val="1741868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9C99B-4534-5B6C-5CEA-7B68138D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Drones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BD89D-A32C-EBC5-0033-38921B37F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Marcación del dron.</a:t>
            </a:r>
          </a:p>
          <a:p>
            <a:pPr lvl="1"/>
            <a:r>
              <a:rPr lang="en-CO" dirty="0"/>
              <a:t>Dueño, teléfono, contacto.</a:t>
            </a:r>
          </a:p>
          <a:p>
            <a:pPr lvl="1"/>
            <a:r>
              <a:rPr lang="en-CO" dirty="0"/>
              <a:t>Por si hay algún accidente o por si se pierde.</a:t>
            </a:r>
          </a:p>
          <a:p>
            <a:r>
              <a:rPr lang="en-CO" dirty="0"/>
              <a:t>Numerar las baterías.</a:t>
            </a:r>
          </a:p>
          <a:p>
            <a:pPr lvl="1"/>
            <a:r>
              <a:rPr lang="en-CO" dirty="0"/>
              <a:t>Permite identificar cuál está con carga y cuál está vacía.</a:t>
            </a:r>
          </a:p>
        </p:txBody>
      </p:sp>
    </p:spTree>
    <p:extLst>
      <p:ext uri="{BB962C8B-B14F-4D97-AF65-F5344CB8AC3E}">
        <p14:creationId xmlns:p14="http://schemas.microsoft.com/office/powerpoint/2010/main" val="31333902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79C20-8F26-24A6-98C2-E5E0CA61E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OpenDroneMap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454A1-E889-DE4E-5379-C67F7F60B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Aplicación para generar ortofotos.</a:t>
            </a:r>
          </a:p>
          <a:p>
            <a:pPr lvl="1"/>
            <a:r>
              <a:rPr lang="en-CO" dirty="0"/>
              <a:t>De código libre.</a:t>
            </a:r>
          </a:p>
          <a:p>
            <a:pPr lvl="1"/>
            <a:r>
              <a:rPr lang="en-CO" dirty="0"/>
              <a:t>Exigente en consumo de recursos de computador.</a:t>
            </a:r>
          </a:p>
          <a:p>
            <a:pPr lvl="1"/>
            <a:r>
              <a:rPr lang="en-CO" dirty="0"/>
              <a:t>Demora varias horas para procesar las imágenes de un vuelo y generar ortofoto.</a:t>
            </a:r>
          </a:p>
          <a:p>
            <a:r>
              <a:rPr lang="en-CO" dirty="0"/>
              <a:t>Se puede instalar en cualquier computador.</a:t>
            </a:r>
          </a:p>
          <a:p>
            <a:pPr lvl="1"/>
            <a:r>
              <a:rPr lang="en-CO" dirty="0"/>
              <a:t>Requiere docker.</a:t>
            </a:r>
          </a:p>
        </p:txBody>
      </p:sp>
    </p:spTree>
    <p:extLst>
      <p:ext uri="{BB962C8B-B14F-4D97-AF65-F5344CB8AC3E}">
        <p14:creationId xmlns:p14="http://schemas.microsoft.com/office/powerpoint/2010/main" val="24275186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7765D-699F-2C11-2C8B-337A6B105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Procesar imágenes en OpenDroneMap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C241D-7D97-7707-65AA-A0DDD4192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Descargar un conjunto de fotos.</a:t>
            </a:r>
          </a:p>
          <a:p>
            <a:pPr lvl="1"/>
            <a:r>
              <a:rPr lang="en-CO" dirty="0"/>
              <a:t>Casa invertida.</a:t>
            </a:r>
          </a:p>
          <a:p>
            <a:r>
              <a:rPr lang="en-CO" dirty="0"/>
              <a:t>Crear proyecto en ODM.</a:t>
            </a:r>
          </a:p>
          <a:p>
            <a:r>
              <a:rPr lang="en-CO" dirty="0"/>
              <a:t>Cargar las fotos en OpenDroneMap.</a:t>
            </a:r>
          </a:p>
          <a:p>
            <a:r>
              <a:rPr lang="en-CO" dirty="0"/>
              <a:t>Seleccionar objetos a crear: ortofoto, DEM.</a:t>
            </a:r>
          </a:p>
          <a:p>
            <a:r>
              <a:rPr lang="en-CO" dirty="0"/>
              <a:t>Procesar las fotos.</a:t>
            </a:r>
          </a:p>
          <a:p>
            <a:r>
              <a:rPr lang="en-CO" dirty="0"/>
              <a:t>Revisar resultados.</a:t>
            </a:r>
          </a:p>
          <a:p>
            <a:pPr lvl="1"/>
            <a:r>
              <a:rPr lang="en-CO" dirty="0"/>
              <a:t>Reporte de vuelo.</a:t>
            </a:r>
          </a:p>
        </p:txBody>
      </p:sp>
    </p:spTree>
    <p:extLst>
      <p:ext uri="{BB962C8B-B14F-4D97-AF65-F5344CB8AC3E}">
        <p14:creationId xmlns:p14="http://schemas.microsoft.com/office/powerpoint/2010/main" val="11678381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70EFD-1A0E-E2AA-54F1-63E57187E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OpenAerialMap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CD78B-EA8F-ABF5-0739-85BE62B79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Portal para publicar ortofotos.</a:t>
            </a:r>
          </a:p>
          <a:p>
            <a:r>
              <a:rPr lang="en-CO" dirty="0"/>
              <a:t>Plugin en OpenDroneMap para subir directamente.</a:t>
            </a:r>
          </a:p>
          <a:p>
            <a:r>
              <a:rPr lang="en-CO" dirty="0"/>
              <a:t>Imágenes con licencia libre CC-BY.</a:t>
            </a:r>
          </a:p>
        </p:txBody>
      </p:sp>
    </p:spTree>
    <p:extLst>
      <p:ext uri="{BB962C8B-B14F-4D97-AF65-F5344CB8AC3E}">
        <p14:creationId xmlns:p14="http://schemas.microsoft.com/office/powerpoint/2010/main" val="382849348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3408E-EBF3-D708-5E43-5B356D5E4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Uso de imagenes satelitales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6FAE2-1571-90C6-A189-E3BDB270D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Consumir el WMS.</a:t>
            </a:r>
          </a:p>
          <a:p>
            <a:r>
              <a:rPr lang="en-CO" dirty="0"/>
              <a:t>Desde JOSM.</a:t>
            </a:r>
          </a:p>
          <a:p>
            <a:r>
              <a:rPr lang="en-CO" dirty="0"/>
              <a:t>Desde el Tasking Manager.</a:t>
            </a:r>
          </a:p>
          <a:p>
            <a:r>
              <a:rPr lang="en-CO"/>
              <a:t>Otros.</a:t>
            </a:r>
          </a:p>
        </p:txBody>
      </p:sp>
    </p:spTree>
    <p:extLst>
      <p:ext uri="{BB962C8B-B14F-4D97-AF65-F5344CB8AC3E}">
        <p14:creationId xmlns:p14="http://schemas.microsoft.com/office/powerpoint/2010/main" val="3977514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D3B7-0DDC-866A-38A1-31A4AC9A9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Componentes dron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410A9-14DE-EF83-90B6-EC603085D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CO" dirty="0"/>
              <a:t>Brazos.</a:t>
            </a:r>
          </a:p>
          <a:p>
            <a:r>
              <a:rPr lang="en-CO" dirty="0"/>
              <a:t>Hélices.</a:t>
            </a:r>
          </a:p>
          <a:p>
            <a:pPr lvl="1"/>
            <a:r>
              <a:rPr lang="en-CO" dirty="0"/>
              <a:t>Orden de las hélices – cruzadas.</a:t>
            </a:r>
          </a:p>
          <a:p>
            <a:r>
              <a:rPr lang="en-CO" dirty="0"/>
              <a:t>Espacio batería.</a:t>
            </a:r>
          </a:p>
          <a:p>
            <a:r>
              <a:rPr lang="en-CO" dirty="0"/>
              <a:t>Gimbal.</a:t>
            </a:r>
          </a:p>
          <a:p>
            <a:r>
              <a:rPr lang="en-CO" dirty="0"/>
              <a:t>Cámara.</a:t>
            </a:r>
          </a:p>
          <a:p>
            <a:pPr lvl="1"/>
            <a:r>
              <a:rPr lang="en-CO" dirty="0"/>
              <a:t>Filtros.</a:t>
            </a:r>
          </a:p>
          <a:p>
            <a:r>
              <a:rPr lang="en-CO" dirty="0"/>
              <a:t>Lector SD.</a:t>
            </a:r>
          </a:p>
          <a:p>
            <a:r>
              <a:rPr lang="en-CO" dirty="0"/>
              <a:t>Conector de cable.</a:t>
            </a:r>
          </a:p>
          <a:p>
            <a:r>
              <a:rPr lang="en-CO" dirty="0"/>
              <a:t>Baterías.</a:t>
            </a:r>
          </a:p>
          <a:p>
            <a:pPr lvl="1"/>
            <a:r>
              <a:rPr lang="en-CO" dirty="0"/>
              <a:t>Botón de encendido.</a:t>
            </a:r>
          </a:p>
          <a:p>
            <a:pPr lvl="1"/>
            <a:r>
              <a:rPr lang="en-CO" dirty="0"/>
              <a:t>Botones de liberación de baterías</a:t>
            </a:r>
          </a:p>
          <a:p>
            <a:r>
              <a:rPr lang="en-CO" dirty="0"/>
              <a:t>Sensores de altura y de proximidad.</a:t>
            </a:r>
          </a:p>
          <a:p>
            <a:r>
              <a:rPr lang="en-CO" dirty="0"/>
              <a:t>Luces.</a:t>
            </a:r>
          </a:p>
        </p:txBody>
      </p:sp>
    </p:spTree>
    <p:extLst>
      <p:ext uri="{BB962C8B-B14F-4D97-AF65-F5344CB8AC3E}">
        <p14:creationId xmlns:p14="http://schemas.microsoft.com/office/powerpoint/2010/main" val="3235057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EEF01-6F8C-1384-92F5-1052E93B9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791E7-160F-8275-990E-E7A51A73A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Antena.</a:t>
            </a:r>
          </a:p>
          <a:p>
            <a:r>
              <a:rPr lang="en-CO" dirty="0"/>
              <a:t>Conexión a celular.</a:t>
            </a:r>
          </a:p>
          <a:p>
            <a:pPr lvl="1"/>
            <a:r>
              <a:rPr lang="en-CO" dirty="0"/>
              <a:t>No obligatoria.</a:t>
            </a:r>
          </a:p>
          <a:p>
            <a:r>
              <a:rPr lang="en-CO" dirty="0"/>
              <a:t>Botón de encendido.</a:t>
            </a:r>
          </a:p>
          <a:p>
            <a:r>
              <a:rPr lang="en-CO" dirty="0"/>
              <a:t>2 sticks-palancas.</a:t>
            </a:r>
          </a:p>
          <a:p>
            <a:pPr lvl="1"/>
            <a:r>
              <a:rPr lang="en-CO" dirty="0"/>
              <a:t>Altura, guiñada, avanzar/retroceder, izquierda/derecha.</a:t>
            </a:r>
          </a:p>
          <a:p>
            <a:pPr lvl="1"/>
            <a:r>
              <a:rPr lang="en-CO" dirty="0"/>
              <a:t>Toma de fotografía, inclinación de cámara.</a:t>
            </a:r>
          </a:p>
          <a:p>
            <a:r>
              <a:rPr lang="en-CO" dirty="0"/>
              <a:t>Conector de cable.</a:t>
            </a:r>
          </a:p>
        </p:txBody>
      </p:sp>
    </p:spTree>
    <p:extLst>
      <p:ext uri="{BB962C8B-B14F-4D97-AF65-F5344CB8AC3E}">
        <p14:creationId xmlns:p14="http://schemas.microsoft.com/office/powerpoint/2010/main" val="1934287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4DB16-FDAC-440E-EC57-7E3FDA6B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Imágenes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B4F53-B12C-BC89-605A-0F8E24FD3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O" dirty="0"/>
              <a:t>El dron envía imagen del vuelo en tiempo real.</a:t>
            </a:r>
          </a:p>
          <a:p>
            <a:pPr lvl="1"/>
            <a:r>
              <a:rPr lang="en-CO" dirty="0"/>
              <a:t>Se recomienda grabar la pantalla en el celular.</a:t>
            </a:r>
          </a:p>
          <a:p>
            <a:pPr lvl="1"/>
            <a:r>
              <a:rPr lang="en-CO" dirty="0"/>
              <a:t>Permite ver qué pasó ante algún incidente.</a:t>
            </a:r>
          </a:p>
          <a:p>
            <a:r>
              <a:rPr lang="en-CO" dirty="0"/>
              <a:t>Las imágenes de alta calidad quedan dentro de la SD del dron.</a:t>
            </a:r>
          </a:p>
        </p:txBody>
      </p:sp>
    </p:spTree>
    <p:extLst>
      <p:ext uri="{BB962C8B-B14F-4D97-AF65-F5344CB8AC3E}">
        <p14:creationId xmlns:p14="http://schemas.microsoft.com/office/powerpoint/2010/main" val="1638185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0135D-A9F0-576D-C396-FC518B2F7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O" dirty="0"/>
              <a:t>Recomendaciones para piloto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6EC1C-07F3-CF5A-A375-F3053335F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O" dirty="0"/>
              <a:t>Haber dormido bien.</a:t>
            </a:r>
          </a:p>
          <a:p>
            <a:pPr lvl="1"/>
            <a:r>
              <a:rPr lang="en-CO" dirty="0"/>
              <a:t>No estar cansado.</a:t>
            </a:r>
          </a:p>
          <a:p>
            <a:r>
              <a:rPr lang="en-CO" dirty="0"/>
              <a:t>Haber ido al baño.</a:t>
            </a:r>
          </a:p>
          <a:p>
            <a:r>
              <a:rPr lang="en-CO" dirty="0"/>
              <a:t>Estar hidratado.</a:t>
            </a:r>
          </a:p>
          <a:p>
            <a:r>
              <a:rPr lang="en-CO" dirty="0"/>
              <a:t>Sin estar bajo efectos del alcohol o drogas.</a:t>
            </a:r>
          </a:p>
          <a:p>
            <a:r>
              <a:rPr lang="en-CO" dirty="0"/>
              <a:t>Gorra o sombrero.</a:t>
            </a:r>
          </a:p>
          <a:p>
            <a:r>
              <a:rPr lang="en-CO" dirty="0"/>
              <a:t>Gafas oscuras.</a:t>
            </a:r>
          </a:p>
          <a:p>
            <a:endParaRPr lang="en-CO" dirty="0"/>
          </a:p>
          <a:p>
            <a:r>
              <a:rPr lang="en-CO" dirty="0"/>
              <a:t>No se puede ocupar de otras actividades durante el vuelo.</a:t>
            </a:r>
          </a:p>
        </p:txBody>
      </p:sp>
    </p:spTree>
    <p:extLst>
      <p:ext uri="{BB962C8B-B14F-4D97-AF65-F5344CB8AC3E}">
        <p14:creationId xmlns:p14="http://schemas.microsoft.com/office/powerpoint/2010/main" val="1774361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6832</TotalTime>
  <Words>2363</Words>
  <Application>Microsoft Macintosh PowerPoint</Application>
  <PresentationFormat>On-screen Show (4:3)</PresentationFormat>
  <Paragraphs>431</Paragraphs>
  <Slides>53</Slides>
  <Notes>3</Notes>
  <HiddenSlides>14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Aptos</vt:lpstr>
      <vt:lpstr>Arial</vt:lpstr>
      <vt:lpstr>Calibri</vt:lpstr>
      <vt:lpstr>Calibri Light</vt:lpstr>
      <vt:lpstr>Office 2013 - 2022 Theme</vt:lpstr>
      <vt:lpstr>Fotografías con drones para ortofotos</vt:lpstr>
      <vt:lpstr>Agenda</vt:lpstr>
      <vt:lpstr>Drones</vt:lpstr>
      <vt:lpstr>Drones</vt:lpstr>
      <vt:lpstr>Drones</vt:lpstr>
      <vt:lpstr>Componentes dron</vt:lpstr>
      <vt:lpstr>Control</vt:lpstr>
      <vt:lpstr>Imágenes</vt:lpstr>
      <vt:lpstr>Recomendaciones para piloto</vt:lpstr>
      <vt:lpstr>Observador</vt:lpstr>
      <vt:lpstr>Zonas de vuelo</vt:lpstr>
      <vt:lpstr>Planeación del vuelo</vt:lpstr>
      <vt:lpstr>Actualizaciones</vt:lpstr>
      <vt:lpstr>Preparación del vuelo</vt:lpstr>
      <vt:lpstr>Revisión dispositivos</vt:lpstr>
      <vt:lpstr>Alistamiento el dron</vt:lpstr>
      <vt:lpstr>Protocolo de encendido</vt:lpstr>
      <vt:lpstr>Calibración</vt:lpstr>
      <vt:lpstr>Análisis del despegue</vt:lpstr>
      <vt:lpstr>Zona de despegue</vt:lpstr>
      <vt:lpstr>Análisis del vuelo</vt:lpstr>
      <vt:lpstr>Vuelo</vt:lpstr>
      <vt:lpstr>Vuelo a baja altura</vt:lpstr>
      <vt:lpstr>Horario de vuelo</vt:lpstr>
      <vt:lpstr>Condiciones meteorológicas</vt:lpstr>
      <vt:lpstr>Tarjeta SD</vt:lpstr>
      <vt:lpstr>Almacenaje del dron</vt:lpstr>
      <vt:lpstr>Bitácora</vt:lpstr>
      <vt:lpstr>Guardado de baterías</vt:lpstr>
      <vt:lpstr>Más aprendizaje</vt:lpstr>
      <vt:lpstr>Programación del vuelo</vt:lpstr>
      <vt:lpstr>Altura del dron</vt:lpstr>
      <vt:lpstr>Velocidad, altura y cámara</vt:lpstr>
      <vt:lpstr>Despegue y aterrizaje manual</vt:lpstr>
      <vt:lpstr>Vuelo automático</vt:lpstr>
      <vt:lpstr>Control manual</vt:lpstr>
      <vt:lpstr>Fotografía</vt:lpstr>
      <vt:lpstr>Imágenes malas</vt:lpstr>
      <vt:lpstr>Ortofotos</vt:lpstr>
      <vt:lpstr>¿Cómo se hace?</vt:lpstr>
      <vt:lpstr>Procesamiento de imágenes</vt:lpstr>
      <vt:lpstr>Puntos de control en terreno</vt:lpstr>
      <vt:lpstr>Identificación de features</vt:lpstr>
      <vt:lpstr>Cuenta en dji</vt:lpstr>
      <vt:lpstr>Configuración de vuelo en dji mini pro</vt:lpstr>
      <vt:lpstr>Definir área de vuelo</vt:lpstr>
      <vt:lpstr>Cargar plan de vuelo</vt:lpstr>
      <vt:lpstr>Prueba de vuelo</vt:lpstr>
      <vt:lpstr>Pruebas de vuelo</vt:lpstr>
      <vt:lpstr>OpenDroneMap</vt:lpstr>
      <vt:lpstr>Procesar imágenes en OpenDroneMap</vt:lpstr>
      <vt:lpstr>OpenAerialMap</vt:lpstr>
      <vt:lpstr>Uso de imagenes satelitales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Vuelo de drones</dc:title>
  <dc:creator>ANDRES GOMEZ CASANOVA</dc:creator>
  <cp:lastModifiedBy>Liliana Sofia Orjuela Villamil</cp:lastModifiedBy>
  <cp:revision>15</cp:revision>
  <cp:lastPrinted>2024-11-05T04:56:26Z</cp:lastPrinted>
  <dcterms:created xsi:type="dcterms:W3CDTF">2024-07-29T16:30:25Z</dcterms:created>
  <dcterms:modified xsi:type="dcterms:W3CDTF">2024-11-05T05:04:44Z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fe0ade7-dadb-419f-ba78-e9aed1267232_Enabled">
    <vt:lpwstr>true</vt:lpwstr>
  </property>
  <property fmtid="{D5CDD505-2E9C-101B-9397-08002B2CF9AE}" pid="3" name="MSIP_Label_7fe0ade7-dadb-419f-ba78-e9aed1267232_SetDate">
    <vt:lpwstr>2024-08-19T17:21:17Z</vt:lpwstr>
  </property>
  <property fmtid="{D5CDD505-2E9C-101B-9397-08002B2CF9AE}" pid="4" name="MSIP_Label_7fe0ade7-dadb-419f-ba78-e9aed1267232_Method">
    <vt:lpwstr>Standard</vt:lpwstr>
  </property>
  <property fmtid="{D5CDD505-2E9C-101B-9397-08002B2CF9AE}" pid="5" name="MSIP_Label_7fe0ade7-dadb-419f-ba78-e9aed1267232_Name">
    <vt:lpwstr>7fe0ade7-dadb-419f-ba78-e9aed1267232</vt:lpwstr>
  </property>
  <property fmtid="{D5CDD505-2E9C-101B-9397-08002B2CF9AE}" pid="6" name="MSIP_Label_7fe0ade7-dadb-419f-ba78-e9aed1267232_SiteId">
    <vt:lpwstr>9a6f75ed-bc9a-49be-9deb-2a0f07483be9</vt:lpwstr>
  </property>
  <property fmtid="{D5CDD505-2E9C-101B-9397-08002B2CF9AE}" pid="7" name="MSIP_Label_7fe0ade7-dadb-419f-ba78-e9aed1267232_ActionId">
    <vt:lpwstr>d0afb505-ef3c-4199-9953-97ef92a1cfc8</vt:lpwstr>
  </property>
  <property fmtid="{D5CDD505-2E9C-101B-9397-08002B2CF9AE}" pid="8" name="MSIP_Label_7fe0ade7-dadb-419f-ba78-e9aed1267232_ContentBits">
    <vt:lpwstr>0</vt:lpwstr>
  </property>
</Properties>
</file>

<file path=docProps/thumbnail.jpeg>
</file>